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Karla" pitchFamily="2" charset="0"/>
      <p:regular r:id="rId16"/>
      <p:bold r:id="rId17"/>
      <p:italic r:id="rId18"/>
      <p:boldItalic r:id="rId19"/>
    </p:embeddedFont>
    <p:embeddedFont>
      <p:font typeface="Kodchasan" panose="020B0604020202020204" charset="-34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d9199a2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d9199a2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69fd919b0543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69fd919b0543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69fd919b06f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69fd919b06f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69fd919b08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69fd919b08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69fd919b8811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69fd919b8811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9fd9199d0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9fd9199d0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69fd9199ee38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69fd9199ee38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69fd919a11c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69fd919a11c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69fd919a2686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69fd919a2686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69fd919a449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69fd919a449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69fd919a450e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69fd919a450e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69fd919a456f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69fd919a456f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69fd919a684a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69fd919a684a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app.chalkie.ai/player/a1ba7462-9ace-4323-a80e-0eab116cc7e4/2c32ba79-d438-4ebe-bf24-e677dc7e1ecc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app.chalkie.ai/player/a1ba7462-9ace-4323-a80e-0eab116cc7e4/8eabddf3-dcae-4ed6-9996-9fa5c72a7ccb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508760"/>
            <a:ext cx="38292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The Art of Mick O’Dea</a:t>
            </a:r>
            <a:endParaRPr sz="324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674620"/>
            <a:ext cx="38292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Meet the famous painter from Ennis, County Clare.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Art Words Check</a:t>
            </a:r>
            <a:endParaRPr sz="288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En Plein Air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Subject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Impasto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Portrait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3829050" y="11430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main person or thing in a painting.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3829050" y="20574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Applying paint very thickly.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3829050" y="29718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Painting outdoors, on location.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3829050" y="38862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painting of a person.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Art Words Check</a:t>
            </a:r>
            <a:endParaRPr sz="288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En Plein Air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Subject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Impasto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Portrait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3829050" y="11430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Painting outdoors, on location.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3829050" y="20574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main person or thing in a painting.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3829050" y="29718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Applying paint very thickly.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d)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3829050" y="3886200"/>
            <a:ext cx="5143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painting of a person.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Your Turn to Paint!</a:t>
            </a:r>
            <a:endParaRPr sz="288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If painting a family portrait, what colors show their personality? Would you use thick impasto or smooth paint?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Your Turn to Paint!</a:t>
            </a:r>
            <a:endParaRPr sz="288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might have said...</a:t>
            </a:r>
            <a:endParaRPr sz="18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 would use bright yellow because my Mum is always happy.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 would use thick paint for my Grandpa because he is very strong.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I'd use blue and green for my sister because she is very calm.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770" y="788670"/>
            <a:ext cx="382701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4286250" y="2857500"/>
            <a:ext cx="4572000" cy="1714500"/>
          </a:xfrm>
          <a:prstGeom prst="roundRect">
            <a:avLst>
              <a:gd name="adj" fmla="val 16667"/>
            </a:avLst>
          </a:prstGeom>
          <a:solidFill>
            <a:srgbClr val="EEEDFE"/>
          </a:solidFill>
          <a:ln w="12700" cap="flat" cmpd="sng">
            <a:solidFill>
              <a:srgbClr val="08044D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4309110" y="291465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044D"/>
                </a:solidFill>
              </a:rPr>
              <a:t>🤯</a:t>
            </a:r>
            <a:endParaRPr sz="2160">
              <a:solidFill>
                <a:srgbClr val="08044D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Who is Mick O’Dea?</a:t>
            </a:r>
            <a:endParaRPr sz="288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286250" y="788670"/>
            <a:ext cx="4572000" cy="20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Imagine meeting a local hero!</a:t>
            </a:r>
            <a:endParaRPr sz="216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Have you ever wondered who paints the portraits of famous Irish people? </a:t>
            </a: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Mick O’Dea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was born in Ennis in 1958. He is one of Ireland's most famous living artists.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766310" y="2880360"/>
            <a:ext cx="39777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08044D"/>
                </a:solidFill>
                <a:latin typeface="Karla"/>
                <a:ea typeface="Karla"/>
                <a:cs typeface="Karla"/>
                <a:sym typeface="Karla"/>
              </a:rPr>
              <a:t>Fun fact</a:t>
            </a:r>
            <a:endParaRPr sz="1620" b="1">
              <a:solidFill>
                <a:srgbClr val="08044D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8044D"/>
                </a:solidFill>
                <a:latin typeface="Karla"/>
                <a:ea typeface="Karla"/>
                <a:cs typeface="Karla"/>
                <a:sym typeface="Karla"/>
              </a:rPr>
              <a:t>Mick loved drawing so much as a boy that he eventually became the President of the Royal Hibernian Academy, a very important art group!</a:t>
            </a:r>
            <a:endParaRPr sz="1800">
              <a:solidFill>
                <a:srgbClr val="08044D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0220" y="788670"/>
            <a:ext cx="382701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285750" y="1908810"/>
            <a:ext cx="4572000" cy="960000"/>
          </a:xfrm>
          <a:prstGeom prst="roundRect">
            <a:avLst>
              <a:gd name="adj" fmla="val 16667"/>
            </a:avLst>
          </a:prstGeom>
          <a:solidFill>
            <a:srgbClr val="FFFFFF">
              <a:alpha val="40000"/>
            </a:srgbClr>
          </a:solidFill>
          <a:ln w="127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285750" y="2983230"/>
            <a:ext cx="4572000" cy="960000"/>
          </a:xfrm>
          <a:prstGeom prst="roundRect">
            <a:avLst>
              <a:gd name="adj" fmla="val 16667"/>
            </a:avLst>
          </a:prstGeom>
          <a:solidFill>
            <a:srgbClr val="FFFFFF">
              <a:alpha val="40000"/>
            </a:srgbClr>
          </a:solidFill>
          <a:ln w="127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Portraits: People and Stories</a:t>
            </a:r>
            <a:endParaRPr sz="288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85750" y="788670"/>
            <a:ext cx="45720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Mick is known for his </a:t>
            </a: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portraits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 A portrait is a painting of a person. He paints how they look and their </a:t>
            </a:r>
            <a:r>
              <a:rPr lang="en" sz="1800" i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personality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00050" y="2023110"/>
            <a:ext cx="43434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Real Life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- He paints people from his own life or famous Irish leaders.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00050" y="3097530"/>
            <a:ext cx="43434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Feelings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- He uses colors to show if a person is happy, serious, or thoughtful.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733" y="2606040"/>
            <a:ext cx="4190843" cy="22517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4652010" y="2606040"/>
            <a:ext cx="4194900" cy="1165800"/>
          </a:xfrm>
          <a:prstGeom prst="roundRect">
            <a:avLst>
              <a:gd name="adj" fmla="val 16667"/>
            </a:avLst>
          </a:prstGeom>
          <a:solidFill>
            <a:srgbClr val="E6F1FB"/>
          </a:solidFill>
          <a:ln w="12700" cap="flat" cmpd="sng">
            <a:solidFill>
              <a:srgbClr val="0B2F50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4674870" y="266319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B2F50"/>
                </a:solidFill>
              </a:rPr>
              <a:t>🧠</a:t>
            </a:r>
            <a:endParaRPr sz="2160">
              <a:solidFill>
                <a:srgbClr val="0B2F50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His Unique Style</a:t>
            </a:r>
            <a:endParaRPr sz="288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285750" y="788670"/>
            <a:ext cx="8572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Mick’s style is easy to spot. He uses lots of paint and bold choices.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85750" y="1360170"/>
            <a:ext cx="41949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Thick Paint</a:t>
            </a:r>
            <a:endParaRPr sz="216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He uses </a:t>
            </a: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impasto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where paint is thick like cake frosting!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652010" y="1360170"/>
            <a:ext cx="41949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Bold Lines</a:t>
            </a:r>
            <a:endParaRPr sz="216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He uses strong lines to make figures pop from the background.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132070" y="2628900"/>
            <a:ext cx="36006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0B2F50"/>
                </a:solidFill>
                <a:latin typeface="Karla"/>
                <a:ea typeface="Karla"/>
                <a:cs typeface="Karla"/>
                <a:sym typeface="Karla"/>
              </a:rPr>
              <a:t>Remember</a:t>
            </a:r>
            <a:endParaRPr sz="1620" b="1">
              <a:solidFill>
                <a:srgbClr val="0B2F5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B2F50"/>
                </a:solidFill>
                <a:latin typeface="Karla"/>
                <a:ea typeface="Karla"/>
                <a:cs typeface="Karla"/>
                <a:sym typeface="Karla"/>
              </a:rPr>
              <a:t>If you touched his work, you would feel the paint's texture.</a:t>
            </a:r>
            <a:endParaRPr sz="1800">
              <a:solidFill>
                <a:srgbClr val="0B2F5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6"/>
            <a:ext cx="3486151" cy="51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3714750" y="1085850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Painting History</a:t>
            </a:r>
            <a:endParaRPr sz="288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714750" y="1703070"/>
            <a:ext cx="51435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Mick is also very interested in the </a:t>
            </a: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past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 He created a famous series of paintings about the Irish War of Independence.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3714750" y="2823210"/>
            <a:ext cx="51435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He looked at old black-and-white photos from 100 years ago and turned them into giant, colorful paintings to bring history to life.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285750" y="1291590"/>
            <a:ext cx="8572500" cy="857400"/>
          </a:xfrm>
          <a:prstGeom prst="roundRect">
            <a:avLst>
              <a:gd name="adj" fmla="val 16667"/>
            </a:avLst>
          </a:prstGeom>
          <a:solidFill>
            <a:srgbClr val="FFF4F1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070" y="1600569"/>
            <a:ext cx="251460" cy="239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902970" y="1291590"/>
            <a:ext cx="589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Karla"/>
                <a:ea typeface="Karla"/>
                <a:cs typeface="Karla"/>
                <a:sym typeface="Karla"/>
              </a:rPr>
              <a:t>Kids discuss Mick O’Dea’s art</a:t>
            </a:r>
            <a:endParaRPr sz="1800" i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5" name="Google Shape;105;p18">
            <a:hlinkClick r:id="rId5"/>
          </p:cNvPr>
          <p:cNvSpPr/>
          <p:nvPr/>
        </p:nvSpPr>
        <p:spPr>
          <a:xfrm>
            <a:off x="6983730" y="1520190"/>
            <a:ext cx="1600200" cy="400200"/>
          </a:xfrm>
          <a:prstGeom prst="roundRect">
            <a:avLst>
              <a:gd name="adj" fmla="val 16667"/>
            </a:avLst>
          </a:prstGeom>
          <a:solidFill>
            <a:srgbClr val="2C6E49"/>
          </a:solidFill>
          <a:ln w="127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0">
                <a:solidFill>
                  <a:srgbClr val="FFFFFF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Play audio</a:t>
            </a:r>
            <a:endParaRPr sz="144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A Visit to the Gallery</a:t>
            </a:r>
            <a:endParaRPr sz="288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285750" y="7429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Listen to the audio and answer the questions</a:t>
            </a:r>
            <a:endParaRPr sz="162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285750" y="2686050"/>
            <a:ext cx="388500" cy="388500"/>
          </a:xfrm>
          <a:prstGeom prst="rect">
            <a:avLst/>
          </a:prstGeom>
          <a:solidFill>
            <a:srgbClr val="2C6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88670" y="268605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Where is Mick O’Dea from?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285750" y="3188970"/>
            <a:ext cx="388500" cy="388500"/>
          </a:xfrm>
          <a:prstGeom prst="rect">
            <a:avLst/>
          </a:prstGeom>
          <a:solidFill>
            <a:srgbClr val="2C6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788670" y="318897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 is the name for the 'thick paint' style Sean noticed?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285750" y="3691890"/>
            <a:ext cx="388500" cy="388500"/>
          </a:xfrm>
          <a:prstGeom prst="rect">
            <a:avLst/>
          </a:prstGeom>
          <a:solidFill>
            <a:srgbClr val="2C6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788670" y="369189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 does Mick use to help him paint historical scenes?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285750" y="4194810"/>
            <a:ext cx="388500" cy="388500"/>
          </a:xfrm>
          <a:prstGeom prst="rect">
            <a:avLst/>
          </a:prstGeom>
          <a:solidFill>
            <a:srgbClr val="2C6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4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788670" y="419481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 two things is Mick O’Dea famous for wearing?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Answers on the next slide...</a:t>
            </a:r>
            <a:endParaRPr sz="162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285750" y="1291590"/>
            <a:ext cx="8572500" cy="857400"/>
          </a:xfrm>
          <a:prstGeom prst="roundRect">
            <a:avLst>
              <a:gd name="adj" fmla="val 16667"/>
            </a:avLst>
          </a:prstGeom>
          <a:solidFill>
            <a:srgbClr val="FFF4F1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070" y="1600569"/>
            <a:ext cx="251460" cy="23929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/>
          <p:nvPr/>
        </p:nvSpPr>
        <p:spPr>
          <a:xfrm>
            <a:off x="902970" y="1291590"/>
            <a:ext cx="5898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Karla"/>
                <a:ea typeface="Karla"/>
                <a:cs typeface="Karla"/>
                <a:sym typeface="Karla"/>
              </a:rPr>
              <a:t>Kids discuss Mick O’Dea’s art</a:t>
            </a:r>
            <a:endParaRPr sz="1800" i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4" name="Google Shape;124;p19">
            <a:hlinkClick r:id="rId5"/>
          </p:cNvPr>
          <p:cNvSpPr/>
          <p:nvPr/>
        </p:nvSpPr>
        <p:spPr>
          <a:xfrm>
            <a:off x="6983730" y="1520190"/>
            <a:ext cx="1600200" cy="400200"/>
          </a:xfrm>
          <a:prstGeom prst="roundRect">
            <a:avLst>
              <a:gd name="adj" fmla="val 16667"/>
            </a:avLst>
          </a:prstGeom>
          <a:solidFill>
            <a:srgbClr val="2C6E49"/>
          </a:solidFill>
          <a:ln w="127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0">
                <a:solidFill>
                  <a:srgbClr val="FFFFFF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Play audio</a:t>
            </a:r>
            <a:endParaRPr sz="1440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A Visit to the Gallery</a:t>
            </a:r>
            <a:endParaRPr sz="288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285750" y="7429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Check your answers below</a:t>
            </a:r>
            <a:endParaRPr sz="162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285750" y="2686050"/>
            <a:ext cx="388500" cy="388500"/>
          </a:xfrm>
          <a:prstGeom prst="rect">
            <a:avLst/>
          </a:prstGeom>
          <a:solidFill>
            <a:srgbClr val="2C6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788670" y="268605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Ennis (in County Clare).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285750" y="3188970"/>
            <a:ext cx="388500" cy="388500"/>
          </a:xfrm>
          <a:prstGeom prst="rect">
            <a:avLst/>
          </a:prstGeom>
          <a:solidFill>
            <a:srgbClr val="2C6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788670" y="318897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Impasto.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285750" y="3691890"/>
            <a:ext cx="388500" cy="388500"/>
          </a:xfrm>
          <a:prstGeom prst="rect">
            <a:avLst/>
          </a:prstGeom>
          <a:solidFill>
            <a:srgbClr val="2C6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788670" y="369189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Old photographs.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285750" y="4194810"/>
            <a:ext cx="388500" cy="388500"/>
          </a:xfrm>
          <a:prstGeom prst="rect">
            <a:avLst/>
          </a:prstGeom>
          <a:solidFill>
            <a:srgbClr val="2C6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4</a:t>
            </a:r>
            <a:endParaRPr sz="216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788670" y="4194810"/>
            <a:ext cx="80697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hat and his beard.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257" y="788670"/>
            <a:ext cx="3824935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285750" y="2183130"/>
            <a:ext cx="4572000" cy="1714500"/>
          </a:xfrm>
          <a:prstGeom prst="roundRect">
            <a:avLst>
              <a:gd name="adj" fmla="val 16667"/>
            </a:avLst>
          </a:prstGeom>
          <a:solidFill>
            <a:srgbClr val="E1F6EF"/>
          </a:solidFill>
          <a:ln w="12700" cap="flat" cmpd="sng">
            <a:solidFill>
              <a:srgbClr val="084D3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308610" y="224028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Capturing the Moment</a:t>
            </a:r>
            <a:endParaRPr sz="288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285750" y="788670"/>
            <a:ext cx="4572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Mick doesn't just paint in a studio. Sometimes he paints </a:t>
            </a: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en plein air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 This is a French phrase that means painting 'in the open air'.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765810" y="2205990"/>
            <a:ext cx="39777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084D36"/>
                </a:solidFill>
                <a:latin typeface="Karla"/>
                <a:ea typeface="Karla"/>
                <a:cs typeface="Karla"/>
                <a:sym typeface="Karla"/>
              </a:rPr>
              <a:t>Example</a:t>
            </a:r>
            <a:endParaRPr sz="1620" b="1">
              <a:solidFill>
                <a:srgbClr val="084D36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84D36"/>
                </a:solidFill>
                <a:latin typeface="Karla"/>
                <a:ea typeface="Karla"/>
                <a:cs typeface="Karla"/>
                <a:sym typeface="Karla"/>
              </a:rPr>
              <a:t>He might stand on a street in Ennis with his easel and capture the people walking by or the way the light hits the shops.</a:t>
            </a:r>
            <a:endParaRPr sz="1800">
              <a:solidFill>
                <a:srgbClr val="084D36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34758"/>
            <a:ext cx="2697480" cy="17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634758"/>
            <a:ext cx="2697480" cy="17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634758"/>
            <a:ext cx="2697480" cy="171396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>
            <a:off x="171450" y="357759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1"/>
          <p:cNvSpPr/>
          <p:nvPr/>
        </p:nvSpPr>
        <p:spPr>
          <a:xfrm>
            <a:off x="3097530" y="357759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6035040" y="357759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Kodchasan"/>
                <a:ea typeface="Kodchasan"/>
                <a:cs typeface="Kodchasan"/>
                <a:sym typeface="Kodchasan"/>
              </a:rPr>
              <a:t>Why Artists Matter</a:t>
            </a:r>
            <a:endParaRPr sz="2880" b="1">
              <a:solidFill>
                <a:srgbClr val="FFFFFF"/>
              </a:solidFill>
              <a:latin typeface="Kodchasan"/>
              <a:ea typeface="Kodchasan"/>
              <a:cs typeface="Kodchasan"/>
              <a:sym typeface="Kodchasan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285750" y="78867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Artists like Mick O’Dea help us see our world in a new way. They are like historians using brushes instead of pens.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285750" y="4034790"/>
            <a:ext cx="2697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Observe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- They look closely at the world.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3211830" y="4034790"/>
            <a:ext cx="2697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Feelings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- They add their own emotions.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149340" y="4034790"/>
            <a:ext cx="2697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Share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- They show us their vision.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On-screen Show (16:9)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Karla</vt:lpstr>
      <vt:lpstr>Inter SemiBold</vt:lpstr>
      <vt:lpstr>Kodchasan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Ciara Harding</cp:lastModifiedBy>
  <cp:revision>1</cp:revision>
  <dcterms:modified xsi:type="dcterms:W3CDTF">2026-05-08T07:33:30Z</dcterms:modified>
</cp:coreProperties>
</file>