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67" r:id="rId15"/>
  </p:sldIdLst>
  <p:sldSz cx="9144000" cy="6858000" type="screen4x3"/>
  <p:notesSz cx="6858000" cy="9144000"/>
  <p:embeddedFontLst>
    <p:embeddedFont>
      <p:font typeface="Twinkl" panose="020B0604020202020204" charset="0"/>
      <p:regular r:id="rId18"/>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9"/>
    <a:srgbClr val="90C8E5"/>
    <a:srgbClr val="007AC2"/>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showGuides="1">
      <p:cViewPr varScale="1">
        <p:scale>
          <a:sx n="85" d="100"/>
          <a:sy n="85" d="100"/>
        </p:scale>
        <p:origin x="786"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history-significant-individuals" TargetMode="External"/><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ks2-history-significant-individual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926048" y="5201174"/>
            <a:ext cx="1350627" cy="1233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422547" y="6149130"/>
            <a:ext cx="647350" cy="70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Awards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766" y="3560239"/>
            <a:ext cx="3625490" cy="1978687"/>
          </a:xfrm>
          <a:prstGeom prst="rect">
            <a:avLst/>
          </a:prstGeom>
        </p:spPr>
      </p:pic>
      <p:sp>
        <p:nvSpPr>
          <p:cNvPr id="6" name="TextBox 5"/>
          <p:cNvSpPr txBox="1"/>
          <p:nvPr/>
        </p:nvSpPr>
        <p:spPr>
          <a:xfrm>
            <a:off x="559200" y="3627351"/>
            <a:ext cx="4155413" cy="923330"/>
          </a:xfrm>
          <a:prstGeom prst="rect">
            <a:avLst/>
          </a:prstGeom>
          <a:noFill/>
        </p:spPr>
        <p:txBody>
          <a:bodyPr wrap="square" rtlCol="0">
            <a:spAutoFit/>
          </a:bodyPr>
          <a:lstStyle/>
          <a:p>
            <a:pPr>
              <a:spcBef>
                <a:spcPct val="0"/>
              </a:spcBef>
            </a:pPr>
            <a:r>
              <a:rPr lang="en-GB" altLang="en-US" dirty="0"/>
              <a:t>Rube also won many other awards for his work. </a:t>
            </a:r>
          </a:p>
          <a:p>
            <a:pPr algn="just"/>
            <a:endParaRPr lang="en-GB" dirty="0"/>
          </a:p>
        </p:txBody>
      </p:sp>
      <p:sp>
        <p:nvSpPr>
          <p:cNvPr id="7" name="TextBox 6"/>
          <p:cNvSpPr txBox="1"/>
          <p:nvPr/>
        </p:nvSpPr>
        <p:spPr>
          <a:xfrm>
            <a:off x="559200" y="1771190"/>
            <a:ext cx="8017209" cy="2031325"/>
          </a:xfrm>
          <a:prstGeom prst="rect">
            <a:avLst/>
          </a:prstGeom>
          <a:noFill/>
        </p:spPr>
        <p:txBody>
          <a:bodyPr wrap="square" rtlCol="0">
            <a:spAutoFit/>
          </a:bodyPr>
          <a:lstStyle/>
          <a:p>
            <a:pPr algn="just">
              <a:spcBef>
                <a:spcPct val="0"/>
              </a:spcBef>
            </a:pPr>
            <a:r>
              <a:rPr lang="en-GB" altLang="en-US" dirty="0"/>
              <a:t>In 1948, Rube won the Pulitzer Prize. The Pulitzer Prize is an American award given each year in the areas of journalism, literature and music composition. Rube’s Pulitzer was for his cartoon called ‘Peace Today’. It shows a house on top of an atomic bomb that is about to fall off a cliff. His message was that with the invention of the atomic bomb, the world had become a dangerous place where peace could be shattered at any minute.</a:t>
            </a:r>
          </a:p>
          <a:p>
            <a:pPr algn="just"/>
            <a:endParaRPr lang="en-GB" dirty="0"/>
          </a:p>
        </p:txBody>
      </p:sp>
      <p:sp>
        <p:nvSpPr>
          <p:cNvPr id="8" name="Rectangle 7">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050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Rube Goldberg</a:t>
            </a:r>
          </a:p>
        </p:txBody>
      </p:sp>
      <p:sp>
        <p:nvSpPr>
          <p:cNvPr id="4" name="TextBox 3"/>
          <p:cNvSpPr txBox="1"/>
          <p:nvPr/>
        </p:nvSpPr>
        <p:spPr>
          <a:xfrm>
            <a:off x="559200" y="1771190"/>
            <a:ext cx="8017209" cy="1200329"/>
          </a:xfrm>
          <a:prstGeom prst="rect">
            <a:avLst/>
          </a:prstGeom>
          <a:noFill/>
        </p:spPr>
        <p:txBody>
          <a:bodyPr wrap="square" rtlCol="0">
            <a:spAutoFit/>
          </a:bodyPr>
          <a:lstStyle/>
          <a:p>
            <a:pPr algn="just">
              <a:spcBef>
                <a:spcPct val="0"/>
              </a:spcBef>
            </a:pPr>
            <a:r>
              <a:rPr lang="en-GB" altLang="en-US" dirty="0"/>
              <a:t>Rube Goldberg became the first person whose name was listed as an adjective in the American dictionary. This was due to his inventions designed to do incredibly simple jobs in an extremely complex way.</a:t>
            </a:r>
          </a:p>
          <a:p>
            <a:pPr algn="just"/>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2538">
            <a:off x="5581322" y="2896018"/>
            <a:ext cx="3024423" cy="2616239"/>
          </a:xfrm>
          <a:prstGeom prst="rect">
            <a:avLst/>
          </a:prstGeom>
        </p:spPr>
      </p:pic>
      <p:sp>
        <p:nvSpPr>
          <p:cNvPr id="6" name="TextBox 5"/>
          <p:cNvSpPr txBox="1"/>
          <p:nvPr/>
        </p:nvSpPr>
        <p:spPr>
          <a:xfrm>
            <a:off x="559199" y="2786537"/>
            <a:ext cx="5841601" cy="1200329"/>
          </a:xfrm>
          <a:prstGeom prst="rect">
            <a:avLst/>
          </a:prstGeom>
          <a:noFill/>
        </p:spPr>
        <p:txBody>
          <a:bodyPr wrap="square" rtlCol="0">
            <a:spAutoFit/>
          </a:bodyPr>
          <a:lstStyle/>
          <a:p>
            <a:pPr algn="just">
              <a:spcBef>
                <a:spcPct val="0"/>
              </a:spcBef>
            </a:pPr>
            <a:r>
              <a:rPr lang="en-GB" altLang="en-US" dirty="0"/>
              <a:t>The term ‘Rube Goldberg’ was listed in the Merriam-Webster dictionary as: “accomplishing by complex means what seemingly could be done simply.”</a:t>
            </a:r>
          </a:p>
          <a:p>
            <a:pPr algn="just"/>
            <a:endParaRPr lang="en-GB" dirty="0"/>
          </a:p>
        </p:txBody>
      </p:sp>
      <p:sp>
        <p:nvSpPr>
          <p:cNvPr id="7" name="Rectangle 6">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124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Inspired by Rube Goldberg</a:t>
            </a:r>
          </a:p>
        </p:txBody>
      </p:sp>
      <p:sp>
        <p:nvSpPr>
          <p:cNvPr id="4" name="TextBox 3"/>
          <p:cNvSpPr txBox="1"/>
          <p:nvPr/>
        </p:nvSpPr>
        <p:spPr>
          <a:xfrm>
            <a:off x="559200" y="1771190"/>
            <a:ext cx="8017209" cy="1908215"/>
          </a:xfrm>
          <a:prstGeom prst="rect">
            <a:avLst/>
          </a:prstGeom>
          <a:noFill/>
        </p:spPr>
        <p:txBody>
          <a:bodyPr wrap="square" rtlCol="0">
            <a:spAutoFit/>
          </a:bodyPr>
          <a:lstStyle/>
          <a:p>
            <a:pPr algn="just">
              <a:spcBef>
                <a:spcPct val="0"/>
              </a:spcBef>
            </a:pPr>
            <a:r>
              <a:rPr lang="en-GB" altLang="en-US" dirty="0"/>
              <a:t>Rube Goldberg died on 7</a:t>
            </a:r>
            <a:r>
              <a:rPr lang="en-GB" altLang="en-US" baseline="30000" dirty="0"/>
              <a:t>th</a:t>
            </a:r>
            <a:r>
              <a:rPr lang="en-GB" altLang="en-US" dirty="0"/>
              <a:t> December 1970. During his lifetime and afterwards, Rube has inspired art, TV, films and other things.</a:t>
            </a:r>
          </a:p>
          <a:p>
            <a:pPr algn="just">
              <a:spcBef>
                <a:spcPts val="1200"/>
              </a:spcBef>
            </a:pPr>
            <a:r>
              <a:rPr lang="en-GB" altLang="en-US" dirty="0"/>
              <a:t>Rube Goldberg machines were shown on the children’s TV show ‘Sesame Street’. Several films refer to Rube or Rube Goldberg machines.</a:t>
            </a:r>
          </a:p>
          <a:p>
            <a:pPr algn="just">
              <a:spcBef>
                <a:spcPct val="0"/>
              </a:spcBef>
            </a:pPr>
            <a:endParaRPr lang="en-GB" altLang="en-US" dirty="0"/>
          </a:p>
          <a:p>
            <a:pPr algn="just"/>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394" y="3142666"/>
            <a:ext cx="3444031" cy="3263078"/>
          </a:xfrm>
          <a:prstGeom prst="rect">
            <a:avLst/>
          </a:prstGeom>
        </p:spPr>
      </p:pic>
      <p:sp>
        <p:nvSpPr>
          <p:cNvPr id="6" name="TextBox 5"/>
          <p:cNvSpPr txBox="1"/>
          <p:nvPr/>
        </p:nvSpPr>
        <p:spPr>
          <a:xfrm>
            <a:off x="559200" y="3192625"/>
            <a:ext cx="5531208" cy="923330"/>
          </a:xfrm>
          <a:prstGeom prst="rect">
            <a:avLst/>
          </a:prstGeom>
          <a:noFill/>
        </p:spPr>
        <p:txBody>
          <a:bodyPr wrap="square" rtlCol="0">
            <a:spAutoFit/>
          </a:bodyPr>
          <a:lstStyle/>
          <a:p>
            <a:pPr algn="just">
              <a:spcBef>
                <a:spcPct val="0"/>
              </a:spcBef>
            </a:pPr>
            <a:r>
              <a:rPr lang="en-GB" altLang="en-US" dirty="0"/>
              <a:t>The board game Mousetrap was also inspired by Rube Goldberg machines.</a:t>
            </a:r>
          </a:p>
          <a:p>
            <a:pPr algn="just"/>
            <a:endParaRPr lang="en-GB" dirty="0"/>
          </a:p>
        </p:txBody>
      </p:sp>
      <p:sp>
        <p:nvSpPr>
          <p:cNvPr id="7" name="Rectangle 6">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183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Inspired by Rube Goldberg</a:t>
            </a:r>
          </a:p>
        </p:txBody>
      </p:sp>
      <p:sp>
        <p:nvSpPr>
          <p:cNvPr id="4" name="TextBox 3"/>
          <p:cNvSpPr txBox="1"/>
          <p:nvPr/>
        </p:nvSpPr>
        <p:spPr>
          <a:xfrm>
            <a:off x="559200" y="1771190"/>
            <a:ext cx="8017209" cy="2062103"/>
          </a:xfrm>
          <a:prstGeom prst="rect">
            <a:avLst/>
          </a:prstGeom>
          <a:noFill/>
        </p:spPr>
        <p:txBody>
          <a:bodyPr wrap="square" rtlCol="0">
            <a:spAutoFit/>
          </a:bodyPr>
          <a:lstStyle/>
          <a:p>
            <a:pPr algn="just">
              <a:spcBef>
                <a:spcPct val="0"/>
              </a:spcBef>
              <a:defRPr/>
            </a:pPr>
            <a:r>
              <a:rPr lang="en-GB" altLang="en-US" dirty="0"/>
              <a:t>Why not be inspired by Rube Goldberg? Ideas include:</a:t>
            </a:r>
          </a:p>
          <a:p>
            <a:pPr marL="742950" lvl="1" indent="-285750" algn="just">
              <a:spcBef>
                <a:spcPts val="1200"/>
              </a:spcBef>
              <a:buFont typeface="Arial" panose="020B0604020202020204" pitchFamily="34" charset="0"/>
              <a:buChar char="•"/>
              <a:defRPr/>
            </a:pPr>
            <a:r>
              <a:rPr lang="en-GB" altLang="en-US" dirty="0"/>
              <a:t>Creating your own ‘Foolish Questions’ cartoon, where people ask a silly question and get a sarcastic reply;</a:t>
            </a:r>
          </a:p>
          <a:p>
            <a:pPr marL="742950" lvl="1" indent="-285750" algn="just">
              <a:spcBef>
                <a:spcPts val="600"/>
              </a:spcBef>
              <a:buFont typeface="Arial" panose="020B0604020202020204" pitchFamily="34" charset="0"/>
              <a:buChar char="•"/>
              <a:defRPr/>
            </a:pPr>
            <a:r>
              <a:rPr lang="en-GB" altLang="en-US" dirty="0"/>
              <a:t>Use your name to create an adjective, like the dictionary entry for Rube Goldberg;</a:t>
            </a:r>
          </a:p>
          <a:p>
            <a:pPr algn="just"/>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007" y="3290038"/>
            <a:ext cx="3288485" cy="3115705"/>
          </a:xfrm>
          <a:prstGeom prst="rect">
            <a:avLst/>
          </a:prstGeom>
        </p:spPr>
      </p:pic>
      <p:sp>
        <p:nvSpPr>
          <p:cNvPr id="6" name="TextBox 5"/>
          <p:cNvSpPr txBox="1"/>
          <p:nvPr/>
        </p:nvSpPr>
        <p:spPr>
          <a:xfrm>
            <a:off x="559200" y="3446388"/>
            <a:ext cx="5808045" cy="1200329"/>
          </a:xfrm>
          <a:prstGeom prst="rect">
            <a:avLst/>
          </a:prstGeom>
          <a:noFill/>
        </p:spPr>
        <p:txBody>
          <a:bodyPr wrap="square" rtlCol="0">
            <a:spAutoFit/>
          </a:bodyPr>
          <a:lstStyle/>
          <a:p>
            <a:pPr marL="742950" lvl="1" indent="-285750" algn="just">
              <a:spcBef>
                <a:spcPct val="0"/>
              </a:spcBef>
              <a:buFont typeface="Arial" panose="020B0604020202020204" pitchFamily="34" charset="0"/>
              <a:buChar char="•"/>
              <a:defRPr/>
            </a:pPr>
            <a:r>
              <a:rPr lang="en-GB" altLang="en-US" dirty="0"/>
              <a:t>Design a really complicated machine that does a very simple job.</a:t>
            </a:r>
          </a:p>
          <a:p>
            <a:pPr algn="just">
              <a:spcBef>
                <a:spcPct val="0"/>
              </a:spcBef>
            </a:pPr>
            <a:endParaRPr lang="en-GB" altLang="en-US" dirty="0"/>
          </a:p>
          <a:p>
            <a:pPr algn="just"/>
            <a:endParaRPr lang="en-GB" dirty="0"/>
          </a:p>
        </p:txBody>
      </p:sp>
      <p:sp>
        <p:nvSpPr>
          <p:cNvPr id="7" name="Rectangle 6">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58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96650" y="6065241"/>
            <a:ext cx="647350" cy="792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3907871" y="3103927"/>
            <a:ext cx="1268135" cy="67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Inventions</a:t>
            </a:r>
          </a:p>
        </p:txBody>
      </p:sp>
      <p:sp>
        <p:nvSpPr>
          <p:cNvPr id="3" name="TextBox 2"/>
          <p:cNvSpPr txBox="1"/>
          <p:nvPr/>
        </p:nvSpPr>
        <p:spPr>
          <a:xfrm>
            <a:off x="671118" y="1828934"/>
            <a:ext cx="7810152" cy="923330"/>
          </a:xfrm>
          <a:prstGeom prst="rect">
            <a:avLst/>
          </a:prstGeom>
          <a:noFill/>
        </p:spPr>
        <p:txBody>
          <a:bodyPr wrap="square" rtlCol="0">
            <a:spAutoFit/>
          </a:bodyPr>
          <a:lstStyle/>
          <a:p>
            <a:pPr algn="just"/>
            <a:r>
              <a:rPr lang="en-GB" altLang="en-US" dirty="0"/>
              <a:t>Throughout the world, there have been many exciting inventions. If you were going to invent something, what would it be and why? </a:t>
            </a:r>
          </a:p>
          <a:p>
            <a:pPr algn="just"/>
            <a:endParaRPr lang="en-GB" dirty="0"/>
          </a:p>
        </p:txBody>
      </p:sp>
      <p:sp>
        <p:nvSpPr>
          <p:cNvPr id="4" name="TextBox 3"/>
          <p:cNvSpPr txBox="1"/>
          <p:nvPr/>
        </p:nvSpPr>
        <p:spPr>
          <a:xfrm>
            <a:off x="671117" y="2641778"/>
            <a:ext cx="7810153" cy="2477601"/>
          </a:xfrm>
          <a:prstGeom prst="rect">
            <a:avLst/>
          </a:prstGeom>
          <a:noFill/>
        </p:spPr>
        <p:txBody>
          <a:bodyPr wrap="square" rtlCol="0">
            <a:spAutoFit/>
          </a:bodyPr>
          <a:lstStyle/>
          <a:p>
            <a:pPr algn="just">
              <a:defRPr/>
            </a:pPr>
            <a:r>
              <a:rPr lang="en-GB" altLang="en-US" dirty="0">
                <a:latin typeface="Twinkl" pitchFamily="50" charset="0"/>
              </a:rPr>
              <a:t>Would you like to invent:</a:t>
            </a:r>
          </a:p>
          <a:p>
            <a:pPr marL="742950" lvl="1" indent="-285750" algn="just">
              <a:lnSpc>
                <a:spcPct val="150000"/>
              </a:lnSpc>
              <a:spcBef>
                <a:spcPts val="600"/>
              </a:spcBef>
              <a:buFont typeface="Arial" panose="020B0604020202020204" pitchFamily="34" charset="0"/>
              <a:buChar char="•"/>
              <a:defRPr/>
            </a:pPr>
            <a:r>
              <a:rPr lang="en-GB" altLang="en-US" dirty="0">
                <a:latin typeface="Twinkl" pitchFamily="50" charset="0"/>
              </a:rPr>
              <a:t>a machine that does all your homework for you?</a:t>
            </a:r>
          </a:p>
          <a:p>
            <a:pPr marL="742950" lvl="1" indent="-285750" algn="just">
              <a:spcBef>
                <a:spcPts val="600"/>
              </a:spcBef>
              <a:buFont typeface="Arial" panose="020B0604020202020204" pitchFamily="34" charset="0"/>
              <a:buChar char="•"/>
              <a:defRPr/>
            </a:pPr>
            <a:r>
              <a:rPr lang="en-GB" altLang="en-US" dirty="0">
                <a:latin typeface="Twinkl" pitchFamily="50" charset="0"/>
              </a:rPr>
              <a:t>a robot that looks exactly like you so it can go in your place to events you don’t want to go to?</a:t>
            </a:r>
          </a:p>
          <a:p>
            <a:pPr marL="742950" lvl="1" indent="-285750" algn="just">
              <a:spcBef>
                <a:spcPts val="600"/>
              </a:spcBef>
              <a:buFont typeface="Arial" panose="020B0604020202020204" pitchFamily="34" charset="0"/>
              <a:buChar char="•"/>
              <a:defRPr/>
            </a:pPr>
            <a:r>
              <a:rPr lang="en-GB" altLang="en-US" dirty="0">
                <a:latin typeface="Twinkl" pitchFamily="50" charset="0"/>
              </a:rPr>
              <a:t>a pair of football boots that helps you score goals?</a:t>
            </a:r>
          </a:p>
          <a:p>
            <a:pPr marL="742950" lvl="1" indent="-285750" algn="just">
              <a:spcBef>
                <a:spcPts val="600"/>
              </a:spcBef>
              <a:buFont typeface="Arial" panose="020B0604020202020204" pitchFamily="34" charset="0"/>
              <a:buChar char="•"/>
              <a:defRPr/>
            </a:pPr>
            <a:r>
              <a:rPr lang="en-GB" altLang="en-US" dirty="0">
                <a:latin typeface="Twinkl" pitchFamily="50" charset="0"/>
              </a:rPr>
              <a:t>a pair of gloves that helps you play any musical instrument?</a:t>
            </a:r>
          </a:p>
          <a:p>
            <a:pPr algn="just"/>
            <a:endParaRPr lang="en-GB" dirty="0"/>
          </a:p>
        </p:txBody>
      </p:sp>
      <p:sp>
        <p:nvSpPr>
          <p:cNvPr id="5" name="TextBox 4"/>
          <p:cNvSpPr txBox="1"/>
          <p:nvPr/>
        </p:nvSpPr>
        <p:spPr>
          <a:xfrm>
            <a:off x="671117" y="5064729"/>
            <a:ext cx="7810153" cy="646331"/>
          </a:xfrm>
          <a:prstGeom prst="rect">
            <a:avLst/>
          </a:prstGeom>
          <a:noFill/>
        </p:spPr>
        <p:txBody>
          <a:bodyPr wrap="square" rtlCol="0">
            <a:spAutoFit/>
          </a:bodyPr>
          <a:lstStyle/>
          <a:p>
            <a:pPr algn="just">
              <a:defRPr/>
            </a:pPr>
            <a:r>
              <a:rPr lang="en-GB" altLang="en-US" dirty="0"/>
              <a:t>We are going to learn about an inventor and cartoonist, who had lots of fun inventing things.</a:t>
            </a:r>
            <a:endParaRPr lang="en-GB" dirty="0"/>
          </a:p>
        </p:txBody>
      </p:sp>
      <p:sp>
        <p:nvSpPr>
          <p:cNvPr id="6" name="Rectangle 5">
            <a:hlinkClick r:id="rId2"/>
          </p:cNvPr>
          <p:cNvSpPr/>
          <p:nvPr/>
        </p:nvSpPr>
        <p:spPr>
          <a:xfrm>
            <a:off x="8422547" y="6568580"/>
            <a:ext cx="647350"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218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10883" y="2760942"/>
            <a:ext cx="6435496" cy="82009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Do you know anyone who has a birthday on a festival?</a:t>
            </a:r>
            <a:endParaRPr lang="en-GB" dirty="0"/>
          </a:p>
        </p:txBody>
      </p:sp>
      <p:sp>
        <p:nvSpPr>
          <p:cNvPr id="3" name="TextBox 2"/>
          <p:cNvSpPr txBox="1"/>
          <p:nvPr/>
        </p:nvSpPr>
        <p:spPr>
          <a:xfrm>
            <a:off x="485422" y="1597029"/>
            <a:ext cx="8134654" cy="1200329"/>
          </a:xfrm>
          <a:prstGeom prst="rect">
            <a:avLst/>
          </a:prstGeom>
          <a:noFill/>
        </p:spPr>
        <p:txBody>
          <a:bodyPr wrap="square" rtlCol="0">
            <a:spAutoFit/>
          </a:bodyPr>
          <a:lstStyle/>
          <a:p>
            <a:pPr algn="just">
              <a:spcBef>
                <a:spcPct val="0"/>
              </a:spcBef>
            </a:pPr>
            <a:r>
              <a:rPr lang="en-GB" altLang="en-US" dirty="0"/>
              <a:t>Reuben Goldberg (known as Rube) was born on 4</a:t>
            </a:r>
            <a:r>
              <a:rPr lang="en-GB" altLang="en-US" baseline="30000" dirty="0"/>
              <a:t>th</a:t>
            </a:r>
            <a:r>
              <a:rPr lang="en-GB" altLang="en-US" dirty="0"/>
              <a:t> July 1883 in San Francisco, USA. </a:t>
            </a:r>
            <a:r>
              <a:rPr lang="en-GB" dirty="0"/>
              <a:t>The 4th of July is an important festival in the USA - known as Independence Day.</a:t>
            </a:r>
            <a:endParaRPr lang="en-GB" altLang="en-US" dirty="0"/>
          </a:p>
          <a:p>
            <a:pPr algn="just"/>
            <a:endParaRPr lang="en-GB" dirty="0"/>
          </a:p>
        </p:txBody>
      </p:sp>
      <p:sp>
        <p:nvSpPr>
          <p:cNvPr id="4" name="Oval 3"/>
          <p:cNvSpPr/>
          <p:nvPr/>
        </p:nvSpPr>
        <p:spPr>
          <a:xfrm>
            <a:off x="602868" y="2499605"/>
            <a:ext cx="1519673" cy="1484851"/>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sp>
        <p:nvSpPr>
          <p:cNvPr id="7" name="TextBox 6"/>
          <p:cNvSpPr txBox="1"/>
          <p:nvPr/>
        </p:nvSpPr>
        <p:spPr>
          <a:xfrm>
            <a:off x="502200" y="4014670"/>
            <a:ext cx="6024435" cy="1477328"/>
          </a:xfrm>
          <a:prstGeom prst="rect">
            <a:avLst/>
          </a:prstGeom>
          <a:noFill/>
        </p:spPr>
        <p:txBody>
          <a:bodyPr wrap="square" rtlCol="0">
            <a:spAutoFit/>
          </a:bodyPr>
          <a:lstStyle/>
          <a:p>
            <a:pPr algn="just">
              <a:lnSpc>
                <a:spcPct val="100000"/>
              </a:lnSpc>
              <a:spcBef>
                <a:spcPct val="0"/>
              </a:spcBef>
              <a:buFontTx/>
              <a:buNone/>
            </a:pPr>
            <a:r>
              <a:rPr lang="en-GB" altLang="en-US" dirty="0"/>
              <a:t>Rube’s family were Jewish and Rube was the third of seven children. Only Rube, his older brother Garrett, younger brother Walter and younger sister Lillian survived into adulthood. </a:t>
            </a:r>
          </a:p>
          <a:p>
            <a:pPr algn="just"/>
            <a:endParaRPr lang="en-GB" dirty="0"/>
          </a:p>
        </p:txBody>
      </p:sp>
      <p:sp>
        <p:nvSpPr>
          <p:cNvPr id="9"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Rube Goldberg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337" y="3692083"/>
            <a:ext cx="2864145" cy="2713660"/>
          </a:xfrm>
          <a:prstGeom prst="rect">
            <a:avLst/>
          </a:prstGeom>
        </p:spPr>
      </p:pic>
      <p:sp>
        <p:nvSpPr>
          <p:cNvPr id="11" name="TextBox 10"/>
          <p:cNvSpPr txBox="1"/>
          <p:nvPr/>
        </p:nvSpPr>
        <p:spPr>
          <a:xfrm>
            <a:off x="485422" y="5222192"/>
            <a:ext cx="5428817" cy="1200329"/>
          </a:xfrm>
          <a:prstGeom prst="rect">
            <a:avLst/>
          </a:prstGeom>
          <a:noFill/>
        </p:spPr>
        <p:txBody>
          <a:bodyPr wrap="square" rtlCol="0">
            <a:spAutoFit/>
          </a:bodyPr>
          <a:lstStyle/>
          <a:p>
            <a:pPr algn="just">
              <a:lnSpc>
                <a:spcPct val="100000"/>
              </a:lnSpc>
              <a:spcBef>
                <a:spcPct val="0"/>
              </a:spcBef>
              <a:buFontTx/>
              <a:buNone/>
            </a:pPr>
            <a:r>
              <a:rPr lang="en-GB" altLang="en-US" dirty="0"/>
              <a:t>Rube was interested in art from a young age. When he was aged four, he would copy drawings and by the age of 11, Rube was taking drawing lessons. </a:t>
            </a:r>
          </a:p>
          <a:p>
            <a:pPr algn="just"/>
            <a:endParaRPr lang="en-GB" dirty="0"/>
          </a:p>
        </p:txBody>
      </p:sp>
      <p:sp>
        <p:nvSpPr>
          <p:cNvPr id="12" name="Rectangle 11">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13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Early Career</a:t>
            </a:r>
          </a:p>
        </p:txBody>
      </p:sp>
      <p:sp>
        <p:nvSpPr>
          <p:cNvPr id="4" name="Rectangle 3"/>
          <p:cNvSpPr/>
          <p:nvPr/>
        </p:nvSpPr>
        <p:spPr>
          <a:xfrm>
            <a:off x="1870747" y="3081205"/>
            <a:ext cx="6584215" cy="836868"/>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Why do you think Rube’s father wanted him to be an engineer instead of an artist?</a:t>
            </a:r>
            <a:endParaRPr lang="en-GB" dirty="0"/>
          </a:p>
        </p:txBody>
      </p:sp>
      <p:sp>
        <p:nvSpPr>
          <p:cNvPr id="5" name="TextBox 4"/>
          <p:cNvSpPr txBox="1"/>
          <p:nvPr/>
        </p:nvSpPr>
        <p:spPr>
          <a:xfrm>
            <a:off x="564729" y="1761738"/>
            <a:ext cx="8006153" cy="1200329"/>
          </a:xfrm>
          <a:prstGeom prst="rect">
            <a:avLst/>
          </a:prstGeom>
          <a:noFill/>
        </p:spPr>
        <p:txBody>
          <a:bodyPr wrap="square" rtlCol="0">
            <a:spAutoFit/>
          </a:bodyPr>
          <a:lstStyle/>
          <a:p>
            <a:pPr algn="just">
              <a:spcBef>
                <a:spcPct val="0"/>
              </a:spcBef>
            </a:pPr>
            <a:r>
              <a:rPr lang="en-GB" altLang="en-US" dirty="0"/>
              <a:t>Rube’s father had an important role as a police and fire commissioner. He didn’t want Rube to pursue art as a career and encouraged him to study engineering instead.</a:t>
            </a:r>
          </a:p>
          <a:p>
            <a:pPr algn="just"/>
            <a:endParaRPr lang="en-GB" dirty="0"/>
          </a:p>
        </p:txBody>
      </p:sp>
      <p:sp>
        <p:nvSpPr>
          <p:cNvPr id="7" name="TextBox 6"/>
          <p:cNvSpPr txBox="1"/>
          <p:nvPr/>
        </p:nvSpPr>
        <p:spPr>
          <a:xfrm>
            <a:off x="564730" y="4541924"/>
            <a:ext cx="4938448" cy="1754326"/>
          </a:xfrm>
          <a:prstGeom prst="rect">
            <a:avLst/>
          </a:prstGeom>
          <a:noFill/>
        </p:spPr>
        <p:txBody>
          <a:bodyPr wrap="square" rtlCol="0">
            <a:spAutoFit/>
          </a:bodyPr>
          <a:lstStyle/>
          <a:p>
            <a:pPr algn="just">
              <a:lnSpc>
                <a:spcPct val="100000"/>
              </a:lnSpc>
              <a:spcBef>
                <a:spcPct val="0"/>
              </a:spcBef>
              <a:buFontTx/>
              <a:buNone/>
            </a:pPr>
            <a:r>
              <a:rPr lang="en-GB" altLang="en-US" dirty="0"/>
              <a:t>Rube studied engineering at the University of California, Berkeley (one of the top universities in the USA). After he graduated, Rube worked as an engineer for the San Francisco Water and Sewers department.</a:t>
            </a:r>
          </a:p>
          <a:p>
            <a:pPr algn="just"/>
            <a:endParaRPr lang="en-GB" dirty="0"/>
          </a:p>
        </p:txBody>
      </p:sp>
      <p:sp>
        <p:nvSpPr>
          <p:cNvPr id="8" name="Oval 7"/>
          <p:cNvSpPr/>
          <p:nvPr/>
        </p:nvSpPr>
        <p:spPr>
          <a:xfrm>
            <a:off x="690563" y="2801417"/>
            <a:ext cx="1519673" cy="1484851"/>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177" y="4125617"/>
            <a:ext cx="3168373" cy="2286218"/>
          </a:xfrm>
          <a:prstGeom prst="rect">
            <a:avLst/>
          </a:prstGeom>
        </p:spPr>
      </p:pic>
      <p:sp>
        <p:nvSpPr>
          <p:cNvPr id="10" name="Rectangle 9">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7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Early Career</a:t>
            </a:r>
          </a:p>
        </p:txBody>
      </p:sp>
      <p:sp>
        <p:nvSpPr>
          <p:cNvPr id="4" name="TextBox 3"/>
          <p:cNvSpPr txBox="1"/>
          <p:nvPr/>
        </p:nvSpPr>
        <p:spPr>
          <a:xfrm>
            <a:off x="721453" y="1770127"/>
            <a:ext cx="7541703" cy="4431983"/>
          </a:xfrm>
          <a:prstGeom prst="rect">
            <a:avLst/>
          </a:prstGeom>
          <a:noFill/>
        </p:spPr>
        <p:txBody>
          <a:bodyPr wrap="square" rtlCol="0">
            <a:spAutoFit/>
          </a:bodyPr>
          <a:lstStyle/>
          <a:p>
            <a:pPr algn="just">
              <a:spcBef>
                <a:spcPct val="0"/>
              </a:spcBef>
            </a:pPr>
            <a:r>
              <a:rPr lang="en-GB" altLang="en-US" dirty="0"/>
              <a:t>After six months of working as an engineer, Rube left his job to pursue his love of art.</a:t>
            </a:r>
          </a:p>
          <a:p>
            <a:pPr algn="just">
              <a:spcBef>
                <a:spcPts val="1200"/>
              </a:spcBef>
            </a:pPr>
            <a:r>
              <a:rPr lang="en-GB" altLang="en-US" dirty="0"/>
              <a:t>Rube started working as a sports cartoonist for the San Francisco Chronicle newspaper. At that time, cameras weren’t as advanced as they are today so newspapers used fewer photographs and used cartoons instead. Sports cartoons depicted major sporting events in a humorous way and were popular with readers.</a:t>
            </a:r>
          </a:p>
          <a:p>
            <a:pPr algn="just">
              <a:spcBef>
                <a:spcPts val="1200"/>
              </a:spcBef>
            </a:pPr>
            <a:r>
              <a:rPr lang="en-GB" altLang="en-US" dirty="0"/>
              <a:t>In 1907, Rube moved to New York and started drawing cartoons for the New York Evening Mail. This was an important newspaper and Rube’s cartoons started to become well-known.</a:t>
            </a:r>
          </a:p>
          <a:p>
            <a:pPr algn="just">
              <a:spcBef>
                <a:spcPts val="1200"/>
              </a:spcBef>
            </a:pPr>
            <a:r>
              <a:rPr lang="en-GB" altLang="en-US" dirty="0"/>
              <a:t>Despite his earlier concerns, Rube’s father became his agent in 1911. He helped rube with work contracts, copyright and made sure he got paid properly.</a:t>
            </a:r>
          </a:p>
          <a:p>
            <a:pPr algn="just"/>
            <a:endParaRPr lang="en-GB" dirty="0"/>
          </a:p>
        </p:txBody>
      </p:sp>
      <p:sp>
        <p:nvSpPr>
          <p:cNvPr id="5" name="Rectangle 4">
            <a:hlinkClick r:id="rId2"/>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1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Cartoons and Films</a:t>
            </a:r>
          </a:p>
        </p:txBody>
      </p:sp>
      <p:sp>
        <p:nvSpPr>
          <p:cNvPr id="4" name="TextBox 3"/>
          <p:cNvSpPr txBox="1"/>
          <p:nvPr/>
        </p:nvSpPr>
        <p:spPr>
          <a:xfrm>
            <a:off x="564729" y="1904351"/>
            <a:ext cx="8017209" cy="1477328"/>
          </a:xfrm>
          <a:prstGeom prst="rect">
            <a:avLst/>
          </a:prstGeom>
          <a:noFill/>
        </p:spPr>
        <p:txBody>
          <a:bodyPr wrap="square" rtlCol="0">
            <a:spAutoFit/>
          </a:bodyPr>
          <a:lstStyle/>
          <a:p>
            <a:pPr algn="just">
              <a:spcBef>
                <a:spcPct val="0"/>
              </a:spcBef>
            </a:pPr>
            <a:r>
              <a:rPr lang="en-GB" altLang="en-US" dirty="0"/>
              <a:t>By 1915, Rube had created numerous </a:t>
            </a:r>
            <a:r>
              <a:rPr lang="en-GB" altLang="en-US"/>
              <a:t>well liked </a:t>
            </a:r>
            <a:r>
              <a:rPr lang="en-GB" altLang="en-US" dirty="0"/>
              <a:t>cartoon strips and was considered by many to be America’s most popular cartoonist. One of his most well-known cartoons included a character called Professor Lucifer Gorgonzola Butts, who would feature in his later inventions.</a:t>
            </a:r>
          </a:p>
          <a:p>
            <a:pPr algn="just"/>
            <a:endParaRPr lang="en-GB" dirty="0"/>
          </a:p>
        </p:txBody>
      </p:sp>
      <p:sp>
        <p:nvSpPr>
          <p:cNvPr id="5" name="TextBox 4"/>
          <p:cNvSpPr txBox="1"/>
          <p:nvPr/>
        </p:nvSpPr>
        <p:spPr>
          <a:xfrm>
            <a:off x="564729" y="3206042"/>
            <a:ext cx="7924930" cy="923330"/>
          </a:xfrm>
          <a:prstGeom prst="rect">
            <a:avLst/>
          </a:prstGeom>
          <a:noFill/>
        </p:spPr>
        <p:txBody>
          <a:bodyPr wrap="square" rtlCol="0">
            <a:spAutoFit/>
          </a:bodyPr>
          <a:lstStyle/>
          <a:p>
            <a:pPr algn="just">
              <a:spcBef>
                <a:spcPct val="0"/>
              </a:spcBef>
            </a:pPr>
            <a:r>
              <a:rPr lang="en-GB" altLang="en-US" dirty="0"/>
              <a:t>In 1916, Rube started making short animated films that showed humour in everyday situations. Back then, films were black and white and didn’t have any sound. Some cinemas had organs or pianos that would be played</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127" y="4116338"/>
            <a:ext cx="2852256" cy="1891298"/>
          </a:xfrm>
          <a:prstGeom prst="rect">
            <a:avLst/>
          </a:prstGeom>
        </p:spPr>
      </p:pic>
      <p:sp>
        <p:nvSpPr>
          <p:cNvPr id="7" name="TextBox 6"/>
          <p:cNvSpPr txBox="1"/>
          <p:nvPr/>
        </p:nvSpPr>
        <p:spPr>
          <a:xfrm>
            <a:off x="564730" y="4029344"/>
            <a:ext cx="5282398" cy="1477328"/>
          </a:xfrm>
          <a:prstGeom prst="rect">
            <a:avLst/>
          </a:prstGeom>
          <a:noFill/>
        </p:spPr>
        <p:txBody>
          <a:bodyPr wrap="square" rtlCol="0">
            <a:spAutoFit/>
          </a:bodyPr>
          <a:lstStyle/>
          <a:p>
            <a:pPr algn="just">
              <a:spcBef>
                <a:spcPct val="0"/>
              </a:spcBef>
            </a:pPr>
            <a:r>
              <a:rPr lang="en-GB" altLang="en-US" dirty="0"/>
              <a:t>while the film was being shown. Animations were made by drawing one scene at a time with a tiny change in each frame. Even a very short film would have hundreds of frames.</a:t>
            </a:r>
          </a:p>
          <a:p>
            <a:pPr algn="just"/>
            <a:endParaRPr lang="en-GB" dirty="0"/>
          </a:p>
        </p:txBody>
      </p:sp>
      <p:sp>
        <p:nvSpPr>
          <p:cNvPr id="8" name="Rectangle 7">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95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Foolish Questions</a:t>
            </a:r>
          </a:p>
        </p:txBody>
      </p:sp>
      <p:sp>
        <p:nvSpPr>
          <p:cNvPr id="4" name="TextBox 3"/>
          <p:cNvSpPr txBox="1"/>
          <p:nvPr/>
        </p:nvSpPr>
        <p:spPr>
          <a:xfrm>
            <a:off x="617924" y="1711404"/>
            <a:ext cx="7899763" cy="4154984"/>
          </a:xfrm>
          <a:prstGeom prst="rect">
            <a:avLst/>
          </a:prstGeom>
          <a:noFill/>
        </p:spPr>
        <p:txBody>
          <a:bodyPr wrap="square" rtlCol="0">
            <a:spAutoFit/>
          </a:bodyPr>
          <a:lstStyle/>
          <a:p>
            <a:pPr algn="just">
              <a:spcBef>
                <a:spcPct val="0"/>
              </a:spcBef>
            </a:pPr>
            <a:r>
              <a:rPr lang="en-GB" altLang="en-US" dirty="0"/>
              <a:t>One of Rube’s popular cartoon series was called ‘Foolish Questions’. These were cartoons where one character would ask a silly question and another would give a sarcastic reply. Here are some examples:</a:t>
            </a:r>
          </a:p>
          <a:p>
            <a:pPr algn="just">
              <a:spcBef>
                <a:spcPts val="1200"/>
              </a:spcBef>
            </a:pPr>
            <a:r>
              <a:rPr lang="en-GB" altLang="en-US" dirty="0"/>
              <a:t>A man walks in his front door, absolutely dripping wet. His wife asks, “Why dearie, did you get wet?” to which he replies, “Of course not, the rain is dry today.”</a:t>
            </a:r>
          </a:p>
          <a:p>
            <a:pPr algn="just">
              <a:spcBef>
                <a:spcPts val="1200"/>
              </a:spcBef>
            </a:pPr>
            <a:r>
              <a:rPr lang="en-GB" altLang="en-US" dirty="0"/>
              <a:t>A boy is lying on the ground, his bicycle next to him. A man walking by enquires, “Young man, did you fall?” The boy’s response is, “No, I’m taking a little nap.”</a:t>
            </a:r>
          </a:p>
          <a:p>
            <a:pPr algn="just">
              <a:spcBef>
                <a:spcPts val="1200"/>
              </a:spcBef>
            </a:pPr>
            <a:r>
              <a:rPr lang="en-GB" altLang="en-US" dirty="0"/>
              <a:t>Sitting on a chair, a man is reading a book. A woman pops her head into the room and asks, “Reading a book, Henry?”</a:t>
            </a:r>
          </a:p>
          <a:p>
            <a:pPr algn="just">
              <a:spcBef>
                <a:spcPct val="0"/>
              </a:spcBef>
            </a:pPr>
            <a:r>
              <a:rPr lang="en-GB" altLang="en-US" dirty="0"/>
              <a:t>“No, I’m playing a violin solo on a bass drum,” he replies.</a:t>
            </a:r>
          </a:p>
          <a:p>
            <a:pPr algn="just"/>
            <a:endParaRPr lang="en-GB" dirty="0"/>
          </a:p>
        </p:txBody>
      </p:sp>
      <p:sp>
        <p:nvSpPr>
          <p:cNvPr id="5" name="Rectangle 4">
            <a:hlinkClick r:id="rId2"/>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22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Second World War</a:t>
            </a:r>
          </a:p>
        </p:txBody>
      </p:sp>
      <p:sp>
        <p:nvSpPr>
          <p:cNvPr id="4" name="TextBox 3"/>
          <p:cNvSpPr txBox="1"/>
          <p:nvPr/>
        </p:nvSpPr>
        <p:spPr>
          <a:xfrm>
            <a:off x="559201" y="1862406"/>
            <a:ext cx="8017209" cy="1077218"/>
          </a:xfrm>
          <a:prstGeom prst="rect">
            <a:avLst/>
          </a:prstGeom>
          <a:noFill/>
        </p:spPr>
        <p:txBody>
          <a:bodyPr wrap="square" rtlCol="0">
            <a:spAutoFit/>
          </a:bodyPr>
          <a:lstStyle/>
          <a:p>
            <a:pPr algn="just">
              <a:spcBef>
                <a:spcPct val="0"/>
              </a:spcBef>
            </a:pPr>
            <a:r>
              <a:rPr lang="en-GB" altLang="en-US" dirty="0"/>
              <a:t>In 1916, Rube married Irma Seeman and they had two sons, Thomas and George.</a:t>
            </a:r>
          </a:p>
          <a:p>
            <a:pPr algn="just">
              <a:spcBef>
                <a:spcPts val="1200"/>
              </a:spcBef>
            </a:pPr>
            <a:r>
              <a:rPr lang="en-GB" altLang="en-US" dirty="0"/>
              <a:t>Leading up to and during the Second World War, Rube created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463" y="2337857"/>
            <a:ext cx="1419947" cy="4056078"/>
          </a:xfrm>
          <a:prstGeom prst="rect">
            <a:avLst/>
          </a:prstGeom>
        </p:spPr>
      </p:pic>
      <p:sp>
        <p:nvSpPr>
          <p:cNvPr id="6" name="TextBox 5"/>
          <p:cNvSpPr txBox="1"/>
          <p:nvPr/>
        </p:nvSpPr>
        <p:spPr>
          <a:xfrm>
            <a:off x="559200" y="2825214"/>
            <a:ext cx="6537091" cy="1754326"/>
          </a:xfrm>
          <a:prstGeom prst="rect">
            <a:avLst/>
          </a:prstGeom>
          <a:noFill/>
        </p:spPr>
        <p:txBody>
          <a:bodyPr wrap="square" rtlCol="0">
            <a:spAutoFit/>
          </a:bodyPr>
          <a:lstStyle/>
          <a:p>
            <a:pPr algn="just">
              <a:spcBef>
                <a:spcPct val="0"/>
              </a:spcBef>
            </a:pPr>
            <a:r>
              <a:rPr lang="en-GB" altLang="en-US" dirty="0"/>
              <a:t>many political cartoons warning people about the danger Adolf Hitler posed. This, and the fact that Rube was Jewish, meant he received hate mail. To protect his family, he changed his sons’ surname to George; this meant one of his sons was called George George! </a:t>
            </a:r>
          </a:p>
          <a:p>
            <a:pPr algn="just"/>
            <a:endParaRPr lang="en-GB" dirty="0"/>
          </a:p>
        </p:txBody>
      </p:sp>
      <p:sp>
        <p:nvSpPr>
          <p:cNvPr id="7" name="Rectangle 6">
            <a:hlinkClick r:id="rId3"/>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402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6229" y="670104"/>
            <a:ext cx="8263154" cy="902750"/>
          </a:xfrm>
          <a:solidFill>
            <a:srgbClr val="007AC2"/>
          </a:solidFill>
        </p:spPr>
        <p:txBody>
          <a:bodyPr/>
          <a:lstStyle/>
          <a:p>
            <a:r>
              <a:rPr lang="en-GB" dirty="0">
                <a:solidFill>
                  <a:schemeClr val="bg1"/>
                </a:solidFill>
              </a:rPr>
              <a:t>Inventions</a:t>
            </a:r>
          </a:p>
        </p:txBody>
      </p:sp>
      <p:sp>
        <p:nvSpPr>
          <p:cNvPr id="4" name="TextBox 3"/>
          <p:cNvSpPr txBox="1"/>
          <p:nvPr/>
        </p:nvSpPr>
        <p:spPr>
          <a:xfrm>
            <a:off x="559201" y="1753349"/>
            <a:ext cx="8017209" cy="1477328"/>
          </a:xfrm>
          <a:prstGeom prst="rect">
            <a:avLst/>
          </a:prstGeom>
          <a:noFill/>
        </p:spPr>
        <p:txBody>
          <a:bodyPr wrap="square" rtlCol="0">
            <a:spAutoFit/>
          </a:bodyPr>
          <a:lstStyle/>
          <a:p>
            <a:pPr algn="just">
              <a:spcBef>
                <a:spcPct val="0"/>
              </a:spcBef>
            </a:pPr>
            <a:r>
              <a:rPr lang="en-GB" altLang="en-US" dirty="0"/>
              <a:t>Rube started drawing cartoons of inventions. Most of his inventions were complicated machines that did very simple tasks. The humorous idea was that the inventions were far more complicated than it would be to do a job by hand.</a:t>
            </a:r>
          </a:p>
          <a:p>
            <a:pPr algn="just"/>
            <a:endParaRPr lang="en-GB" dirty="0"/>
          </a:p>
        </p:txBody>
      </p:sp>
      <p:sp>
        <p:nvSpPr>
          <p:cNvPr id="5" name="TextBox 4"/>
          <p:cNvSpPr txBox="1"/>
          <p:nvPr/>
        </p:nvSpPr>
        <p:spPr>
          <a:xfrm>
            <a:off x="559200" y="2987929"/>
            <a:ext cx="8017209" cy="1908215"/>
          </a:xfrm>
          <a:prstGeom prst="rect">
            <a:avLst/>
          </a:prstGeom>
          <a:noFill/>
        </p:spPr>
        <p:txBody>
          <a:bodyPr wrap="square" rtlCol="0">
            <a:spAutoFit/>
          </a:bodyPr>
          <a:lstStyle/>
          <a:p>
            <a:pPr algn="just">
              <a:spcBef>
                <a:spcPct val="0"/>
              </a:spcBef>
            </a:pPr>
            <a:r>
              <a:rPr lang="en-GB" altLang="en-US" dirty="0"/>
              <a:t>Some of Rube’s funny inventions included the Self-Operating Napkin. This was a huge machine, almost as big as a room, that would wipe a person’s mouth after they had eaten. </a:t>
            </a:r>
          </a:p>
          <a:p>
            <a:pPr algn="just">
              <a:spcBef>
                <a:spcPts val="1200"/>
              </a:spcBef>
            </a:pPr>
            <a:r>
              <a:rPr lang="en-GB" altLang="en-US" dirty="0"/>
              <a:t>Although the designs were funny, Rube took great care with them and spent around 30 hours on each diagram.</a:t>
            </a:r>
          </a:p>
          <a:p>
            <a:pPr algn="just"/>
            <a:endParaRPr lang="en-GB" dirty="0"/>
          </a:p>
        </p:txBody>
      </p:sp>
      <p:sp>
        <p:nvSpPr>
          <p:cNvPr id="6" name="Rectangle 5">
            <a:hlinkClick r:id="rId2"/>
          </p:cNvPr>
          <p:cNvSpPr/>
          <p:nvPr/>
        </p:nvSpPr>
        <p:spPr>
          <a:xfrm>
            <a:off x="8496650" y="6627303"/>
            <a:ext cx="647350"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38890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309</TotalTime>
  <Words>1220</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Twinkl</vt:lpstr>
      <vt:lpstr>Arial</vt:lpstr>
      <vt:lpstr>Calibri</vt:lpstr>
      <vt:lpstr>Office Theme</vt:lpstr>
      <vt:lpstr>PowerPoint Presentation</vt:lpstr>
      <vt:lpstr>Inventions</vt:lpstr>
      <vt:lpstr>Rube Goldberg</vt:lpstr>
      <vt:lpstr>Early Career</vt:lpstr>
      <vt:lpstr>Early Career</vt:lpstr>
      <vt:lpstr>Cartoons and Films</vt:lpstr>
      <vt:lpstr>Foolish Questions</vt:lpstr>
      <vt:lpstr>Second World War</vt:lpstr>
      <vt:lpstr>Inventions</vt:lpstr>
      <vt:lpstr>Awards</vt:lpstr>
      <vt:lpstr>Rube Goldberg</vt:lpstr>
      <vt:lpstr>Inspired by Rube Goldberg</vt:lpstr>
      <vt:lpstr>Inspired by Rube Goldberg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dc:title>
  <dc:creator>Shannon Andrews</dc:creator>
  <cp:lastModifiedBy>Aoibhin Harding</cp:lastModifiedBy>
  <cp:revision>13</cp:revision>
  <dcterms:created xsi:type="dcterms:W3CDTF">2020-02-11T10:43:15Z</dcterms:created>
  <dcterms:modified xsi:type="dcterms:W3CDTF">2020-05-23T18:42:58Z</dcterms:modified>
</cp:coreProperties>
</file>