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custShowLst>
    <p:custShow name="Custom Show 1" id="0">
      <p:sldLst>
        <p:sld r:id="rId2"/>
        <p:sld r:id="rId3"/>
        <p:sld r:id="rId4"/>
        <p:sld r:id="rId5"/>
        <p:sld r:id="rId6"/>
        <p:sld r:id="rId7"/>
        <p:sld r:id="rId8"/>
        <p:sld r:id="rId9"/>
        <p:sld r:id="rId10"/>
        <p:sld r:id="rId1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2" autoAdjust="0"/>
  </p:normalViewPr>
  <p:slideViewPr>
    <p:cSldViewPr>
      <p:cViewPr varScale="1">
        <p:scale>
          <a:sx n="80" d="100"/>
          <a:sy n="80" d="100"/>
        </p:scale>
        <p:origin x="47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227CF-AD85-4732-AEFD-3D10B048143B}" type="datetimeFigureOut">
              <a:rPr lang="en-IE" smtClean="0"/>
              <a:t>17/05/2020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DA34A-B101-45DD-95DE-F904C1FF2933}" type="slidenum">
              <a:rPr lang="en-IE" smtClean="0"/>
              <a:t>‹#›</a:t>
            </a:fld>
            <a:endParaRPr lang="en-IE"/>
          </a:p>
        </p:txBody>
      </p:sp>
    </p:spTree>
    <p:extLst>
      <p:ext uri="{BB962C8B-B14F-4D97-AF65-F5344CB8AC3E}">
        <p14:creationId xmlns:p14="http://schemas.microsoft.com/office/powerpoint/2010/main" val="398272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53DA34A-B101-45DD-95DE-F904C1FF2933}" type="slidenum">
              <a:rPr lang="en-IE" smtClean="0"/>
              <a:t>1</a:t>
            </a:fld>
            <a:endParaRPr lang="en-IE"/>
          </a:p>
        </p:txBody>
      </p:sp>
    </p:spTree>
    <p:extLst>
      <p:ext uri="{BB962C8B-B14F-4D97-AF65-F5344CB8AC3E}">
        <p14:creationId xmlns:p14="http://schemas.microsoft.com/office/powerpoint/2010/main" val="1030833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17B185-18C0-46DD-896E-AF4B27F89EC9}" type="datetimeFigureOut">
              <a:rPr lang="en-IE" smtClean="0"/>
              <a:t>17/05/2020</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B3CFE68-968E-438F-B8EB-8C4BB38FDD22}"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7B185-18C0-46DD-896E-AF4B27F89EC9}" type="datetimeFigureOut">
              <a:rPr lang="en-IE" smtClean="0"/>
              <a:t>17/05/2020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B3CFE68-968E-438F-B8EB-8C4BB38FDD22}"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7B185-18C0-46DD-896E-AF4B27F89EC9}" type="datetimeFigureOut">
              <a:rPr lang="en-IE" smtClean="0"/>
              <a:t>17/05/2020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B3CFE68-968E-438F-B8EB-8C4BB38FDD22}"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7B185-18C0-46DD-896E-AF4B27F89EC9}" type="datetimeFigureOut">
              <a:rPr lang="en-IE" smtClean="0"/>
              <a:t>17/05/2020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B3CFE68-968E-438F-B8EB-8C4BB38FDD22}" type="slidenum">
              <a:rPr lang="en-IE" smtClean="0"/>
              <a:t>‹#›</a:t>
            </a:fld>
            <a:endParaRPr lang="en-IE"/>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17B185-18C0-46DD-896E-AF4B27F89EC9}" type="datetimeFigureOut">
              <a:rPr lang="en-IE" smtClean="0"/>
              <a:t>17/05/2020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B3CFE68-968E-438F-B8EB-8C4BB38FDD22}"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17B185-18C0-46DD-896E-AF4B27F89EC9}" type="datetimeFigureOut">
              <a:rPr lang="en-IE" smtClean="0"/>
              <a:t>17/05/2020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B3CFE68-968E-438F-B8EB-8C4BB38FDD22}" type="slidenum">
              <a:rPr lang="en-IE" smtClean="0"/>
              <a:t>‹#›</a:t>
            </a:fld>
            <a:endParaRPr lang="en-IE"/>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17B185-18C0-46DD-896E-AF4B27F89EC9}" type="datetimeFigureOut">
              <a:rPr lang="en-IE" smtClean="0"/>
              <a:t>17/05/2020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B3CFE68-968E-438F-B8EB-8C4BB38FDD22}"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17B185-18C0-46DD-896E-AF4B27F89EC9}" type="datetimeFigureOut">
              <a:rPr lang="en-IE" smtClean="0"/>
              <a:t>17/05/2020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B3CFE68-968E-438F-B8EB-8C4BB38FDD22}" type="slidenum">
              <a:rPr lang="en-IE" smtClean="0"/>
              <a:t>‹#›</a:t>
            </a:fld>
            <a:endParaRPr lang="en-IE"/>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7B185-18C0-46DD-896E-AF4B27F89EC9}" type="datetimeFigureOut">
              <a:rPr lang="en-IE" smtClean="0"/>
              <a:t>17/05/2020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B3CFE68-968E-438F-B8EB-8C4BB38FDD22}"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117B185-18C0-46DD-896E-AF4B27F89EC9}" type="datetimeFigureOut">
              <a:rPr lang="en-IE" smtClean="0"/>
              <a:t>17/05/2020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B3CFE68-968E-438F-B8EB-8C4BB38FDD22}"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17B185-18C0-46DD-896E-AF4B27F89EC9}" type="datetimeFigureOut">
              <a:rPr lang="en-IE" smtClean="0"/>
              <a:t>17/05/2020</a:t>
            </a:fld>
            <a:endParaRPr lang="en-IE"/>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B3CFE68-968E-438F-B8EB-8C4BB38FDD22}" type="slidenum">
              <a:rPr lang="en-IE" smtClean="0"/>
              <a:t>‹#›</a:t>
            </a:fld>
            <a:endParaRPr lang="en-IE"/>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17B185-18C0-46DD-896E-AF4B27F89EC9}" type="datetimeFigureOut">
              <a:rPr lang="en-IE" smtClean="0"/>
              <a:t>17/05/2020</a:t>
            </a:fld>
            <a:endParaRPr lang="en-IE"/>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3CFE68-968E-438F-B8EB-8C4BB38FDD22}"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304" y="2230400"/>
            <a:ext cx="1968241" cy="133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55576" y="1844825"/>
            <a:ext cx="7054552" cy="1521514"/>
          </a:xfrm>
        </p:spPr>
        <p:txBody>
          <a:bodyPr/>
          <a:lstStyle/>
          <a:p>
            <a:r>
              <a:rPr lang="en-IE" dirty="0" smtClean="0"/>
              <a:t>Birds in my garden</a:t>
            </a:r>
            <a:endParaRPr lang="en-IE" dirty="0"/>
          </a:p>
        </p:txBody>
      </p:sp>
      <p:sp>
        <p:nvSpPr>
          <p:cNvPr id="5" name="Subtitle 4"/>
          <p:cNvSpPr>
            <a:spLocks noGrp="1"/>
          </p:cNvSpPr>
          <p:nvPr>
            <p:ph type="subTitle" idx="1"/>
          </p:nvPr>
        </p:nvSpPr>
        <p:spPr/>
        <p:txBody>
          <a:bodyPr/>
          <a:lstStyle/>
          <a:p>
            <a:endParaRPr lang="en-IE"/>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3" y="283779"/>
            <a:ext cx="1748011" cy="135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309709"/>
            <a:ext cx="1835859" cy="137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7" y="351559"/>
            <a:ext cx="2040249" cy="135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3" y="2231697"/>
            <a:ext cx="1774049" cy="133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539" y="4300269"/>
            <a:ext cx="1773984" cy="135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6794" y="4149080"/>
            <a:ext cx="2025575" cy="151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6926279" y="4149081"/>
            <a:ext cx="2001860" cy="150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65923965"/>
      </p:ext>
    </p:extLst>
  </p:cSld>
  <p:clrMapOvr>
    <a:masterClrMapping/>
  </p:clrMapOvr>
  <mc:AlternateContent xmlns:mc="http://schemas.openxmlformats.org/markup-compatibility/2006" xmlns:p14="http://schemas.microsoft.com/office/powerpoint/2010/main">
    <mc:Choice Requires="p14">
      <p:transition spd="slow" p14:dur="3400" advTm="4092">
        <p14:reveal/>
      </p:transition>
    </mc:Choice>
    <mc:Fallback xmlns="">
      <p:transition spd="slow" advTm="40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3160381"/>
              </p:ext>
            </p:extLst>
          </p:nvPr>
        </p:nvGraphicFramePr>
        <p:xfrm>
          <a:off x="457200" y="1481138"/>
          <a:ext cx="8229600" cy="3739718"/>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IE" dirty="0" smtClean="0"/>
                        <a:t>Bird</a:t>
                      </a:r>
                      <a:endParaRPr lang="en-IE" dirty="0"/>
                    </a:p>
                  </a:txBody>
                  <a:tcPr/>
                </a:tc>
                <a:tc>
                  <a:txBody>
                    <a:bodyPr/>
                    <a:lstStyle/>
                    <a:p>
                      <a:r>
                        <a:rPr lang="en-IE" dirty="0" smtClean="0"/>
                        <a:t>Rank in garden bird</a:t>
                      </a:r>
                      <a:r>
                        <a:rPr lang="en-IE" baseline="0" dirty="0" smtClean="0"/>
                        <a:t> survey</a:t>
                      </a:r>
                      <a:endParaRPr lang="en-IE" dirty="0"/>
                    </a:p>
                  </a:txBody>
                  <a:tcPr/>
                </a:tc>
                <a:tc>
                  <a:txBody>
                    <a:bodyPr/>
                    <a:lstStyle/>
                    <a:p>
                      <a:r>
                        <a:rPr lang="en-IE" dirty="0" smtClean="0"/>
                        <a:t>Seen in</a:t>
                      </a:r>
                      <a:r>
                        <a:rPr lang="en-IE" baseline="0" dirty="0" smtClean="0"/>
                        <a:t> % gardens</a:t>
                      </a:r>
                      <a:endParaRPr lang="en-IE" dirty="0"/>
                    </a:p>
                  </a:txBody>
                  <a:tcPr/>
                </a:tc>
                <a:extLst>
                  <a:ext uri="{0D108BD9-81ED-4DB2-BD59-A6C34878D82A}">
                    <a16:rowId xmlns:a16="http://schemas.microsoft.com/office/drawing/2014/main" val="10000"/>
                  </a:ext>
                </a:extLst>
              </a:tr>
              <a:tr h="371678">
                <a:tc>
                  <a:txBody>
                    <a:bodyPr/>
                    <a:lstStyle/>
                    <a:p>
                      <a:pPr algn="ctr"/>
                      <a:r>
                        <a:rPr lang="en-IE" dirty="0" smtClean="0"/>
                        <a:t>Blue tit </a:t>
                      </a:r>
                      <a:endParaRPr lang="en-IE" dirty="0"/>
                    </a:p>
                  </a:txBody>
                  <a:tcPr/>
                </a:tc>
                <a:tc>
                  <a:txBody>
                    <a:bodyPr/>
                    <a:lstStyle/>
                    <a:p>
                      <a:pPr algn="ctr"/>
                      <a:r>
                        <a:rPr lang="en-IE" dirty="0" smtClean="0"/>
                        <a:t>2</a:t>
                      </a:r>
                      <a:endParaRPr lang="en-IE" dirty="0"/>
                    </a:p>
                  </a:txBody>
                  <a:tcPr/>
                </a:tc>
                <a:tc>
                  <a:txBody>
                    <a:bodyPr/>
                    <a:lstStyle/>
                    <a:p>
                      <a:pPr algn="ctr"/>
                      <a:r>
                        <a:rPr lang="en-IE" dirty="0" smtClean="0"/>
                        <a:t>98%</a:t>
                      </a:r>
                      <a:endParaRPr lang="en-IE" dirty="0"/>
                    </a:p>
                  </a:txBody>
                  <a:tcPr/>
                </a:tc>
                <a:extLst>
                  <a:ext uri="{0D108BD9-81ED-4DB2-BD59-A6C34878D82A}">
                    <a16:rowId xmlns:a16="http://schemas.microsoft.com/office/drawing/2014/main" val="10001"/>
                  </a:ext>
                </a:extLst>
              </a:tr>
              <a:tr h="432048">
                <a:tc>
                  <a:txBody>
                    <a:bodyPr/>
                    <a:lstStyle/>
                    <a:p>
                      <a:pPr algn="ctr">
                        <a:lnSpc>
                          <a:spcPct val="150000"/>
                        </a:lnSpc>
                      </a:pPr>
                      <a:r>
                        <a:rPr lang="en-IE" dirty="0" smtClean="0"/>
                        <a:t>Magpie</a:t>
                      </a:r>
                      <a:endParaRPr lang="en-IE" dirty="0"/>
                    </a:p>
                  </a:txBody>
                  <a:tcPr/>
                </a:tc>
                <a:tc>
                  <a:txBody>
                    <a:bodyPr/>
                    <a:lstStyle/>
                    <a:p>
                      <a:pPr algn="ctr">
                        <a:lnSpc>
                          <a:spcPct val="150000"/>
                        </a:lnSpc>
                      </a:pPr>
                      <a:r>
                        <a:rPr lang="en-IE" dirty="0" smtClean="0"/>
                        <a:t>4</a:t>
                      </a:r>
                      <a:endParaRPr lang="en-IE" dirty="0"/>
                    </a:p>
                  </a:txBody>
                  <a:tcPr/>
                </a:tc>
                <a:tc>
                  <a:txBody>
                    <a:bodyPr/>
                    <a:lstStyle/>
                    <a:p>
                      <a:pPr algn="ctr">
                        <a:lnSpc>
                          <a:spcPct val="150000"/>
                        </a:lnSpc>
                      </a:pPr>
                      <a:r>
                        <a:rPr lang="en-IE" dirty="0" smtClean="0"/>
                        <a:t>93%</a:t>
                      </a:r>
                      <a:endParaRPr lang="en-IE" dirty="0"/>
                    </a:p>
                  </a:txBody>
                  <a:tcPr/>
                </a:tc>
                <a:extLst>
                  <a:ext uri="{0D108BD9-81ED-4DB2-BD59-A6C34878D82A}">
                    <a16:rowId xmlns:a16="http://schemas.microsoft.com/office/drawing/2014/main" val="10002"/>
                  </a:ext>
                </a:extLst>
              </a:tr>
              <a:tr h="370840">
                <a:tc>
                  <a:txBody>
                    <a:bodyPr/>
                    <a:lstStyle/>
                    <a:p>
                      <a:pPr algn="ctr"/>
                      <a:r>
                        <a:rPr lang="en-IE" dirty="0" smtClean="0"/>
                        <a:t>Coal tit</a:t>
                      </a:r>
                      <a:endParaRPr lang="en-IE" dirty="0"/>
                    </a:p>
                  </a:txBody>
                  <a:tcPr/>
                </a:tc>
                <a:tc>
                  <a:txBody>
                    <a:bodyPr/>
                    <a:lstStyle/>
                    <a:p>
                      <a:pPr algn="ctr"/>
                      <a:r>
                        <a:rPr lang="en-IE" dirty="0" smtClean="0"/>
                        <a:t>7</a:t>
                      </a:r>
                      <a:endParaRPr lang="en-IE" dirty="0"/>
                    </a:p>
                  </a:txBody>
                  <a:tcPr/>
                </a:tc>
                <a:tc>
                  <a:txBody>
                    <a:bodyPr/>
                    <a:lstStyle/>
                    <a:p>
                      <a:pPr algn="ctr"/>
                      <a:r>
                        <a:rPr lang="en-IE" dirty="0" smtClean="0"/>
                        <a:t>84%</a:t>
                      </a:r>
                      <a:endParaRPr lang="en-IE" dirty="0"/>
                    </a:p>
                  </a:txBody>
                  <a:tcPr/>
                </a:tc>
                <a:extLst>
                  <a:ext uri="{0D108BD9-81ED-4DB2-BD59-A6C34878D82A}">
                    <a16:rowId xmlns:a16="http://schemas.microsoft.com/office/drawing/2014/main" val="10003"/>
                  </a:ext>
                </a:extLst>
              </a:tr>
              <a:tr h="370840">
                <a:tc>
                  <a:txBody>
                    <a:bodyPr/>
                    <a:lstStyle/>
                    <a:p>
                      <a:pPr algn="ctr"/>
                      <a:r>
                        <a:rPr lang="en-IE" dirty="0" smtClean="0"/>
                        <a:t>House</a:t>
                      </a:r>
                      <a:r>
                        <a:rPr lang="en-IE" baseline="0" dirty="0" smtClean="0"/>
                        <a:t> sparrow</a:t>
                      </a:r>
                      <a:endParaRPr lang="en-IE" dirty="0"/>
                    </a:p>
                  </a:txBody>
                  <a:tcPr/>
                </a:tc>
                <a:tc>
                  <a:txBody>
                    <a:bodyPr/>
                    <a:lstStyle/>
                    <a:p>
                      <a:pPr algn="ctr"/>
                      <a:r>
                        <a:rPr lang="en-IE" dirty="0" smtClean="0"/>
                        <a:t>10</a:t>
                      </a:r>
                      <a:endParaRPr lang="en-IE" dirty="0"/>
                    </a:p>
                  </a:txBody>
                  <a:tcPr/>
                </a:tc>
                <a:tc>
                  <a:txBody>
                    <a:bodyPr/>
                    <a:lstStyle/>
                    <a:p>
                      <a:pPr algn="ctr"/>
                      <a:r>
                        <a:rPr lang="en-IE" dirty="0" smtClean="0"/>
                        <a:t>82%</a:t>
                      </a:r>
                      <a:endParaRPr lang="en-IE" dirty="0"/>
                    </a:p>
                  </a:txBody>
                  <a:tcPr/>
                </a:tc>
                <a:extLst>
                  <a:ext uri="{0D108BD9-81ED-4DB2-BD59-A6C34878D82A}">
                    <a16:rowId xmlns:a16="http://schemas.microsoft.com/office/drawing/2014/main" val="10004"/>
                  </a:ext>
                </a:extLst>
              </a:tr>
              <a:tr h="370840">
                <a:tc>
                  <a:txBody>
                    <a:bodyPr/>
                    <a:lstStyle/>
                    <a:p>
                      <a:pPr algn="ctr"/>
                      <a:r>
                        <a:rPr lang="en-IE" dirty="0" smtClean="0"/>
                        <a:t>Starling </a:t>
                      </a:r>
                      <a:endParaRPr lang="en-IE" dirty="0"/>
                    </a:p>
                  </a:txBody>
                  <a:tcPr/>
                </a:tc>
                <a:tc>
                  <a:txBody>
                    <a:bodyPr/>
                    <a:lstStyle/>
                    <a:p>
                      <a:pPr algn="ctr"/>
                      <a:r>
                        <a:rPr lang="en-IE" dirty="0" smtClean="0"/>
                        <a:t>12</a:t>
                      </a:r>
                      <a:endParaRPr lang="en-IE" dirty="0"/>
                    </a:p>
                  </a:txBody>
                  <a:tcPr/>
                </a:tc>
                <a:tc>
                  <a:txBody>
                    <a:bodyPr/>
                    <a:lstStyle/>
                    <a:p>
                      <a:pPr algn="ctr"/>
                      <a:r>
                        <a:rPr lang="en-IE" dirty="0" smtClean="0"/>
                        <a:t>78%</a:t>
                      </a:r>
                      <a:endParaRPr lang="en-IE" dirty="0"/>
                    </a:p>
                  </a:txBody>
                  <a:tcPr/>
                </a:tc>
                <a:extLst>
                  <a:ext uri="{0D108BD9-81ED-4DB2-BD59-A6C34878D82A}">
                    <a16:rowId xmlns:a16="http://schemas.microsoft.com/office/drawing/2014/main" val="10005"/>
                  </a:ext>
                </a:extLst>
              </a:tr>
              <a:tr h="370840">
                <a:tc>
                  <a:txBody>
                    <a:bodyPr/>
                    <a:lstStyle/>
                    <a:p>
                      <a:pPr algn="ctr"/>
                      <a:r>
                        <a:rPr lang="en-IE" dirty="0" smtClean="0"/>
                        <a:t>Jackdaw </a:t>
                      </a:r>
                      <a:endParaRPr lang="en-IE" dirty="0"/>
                    </a:p>
                  </a:txBody>
                  <a:tcPr/>
                </a:tc>
                <a:tc>
                  <a:txBody>
                    <a:bodyPr/>
                    <a:lstStyle/>
                    <a:p>
                      <a:pPr algn="ctr"/>
                      <a:r>
                        <a:rPr lang="en-IE" dirty="0" smtClean="0"/>
                        <a:t>15  </a:t>
                      </a:r>
                      <a:endParaRPr lang="en-IE" dirty="0"/>
                    </a:p>
                  </a:txBody>
                  <a:tcPr/>
                </a:tc>
                <a:tc>
                  <a:txBody>
                    <a:bodyPr/>
                    <a:lstStyle/>
                    <a:p>
                      <a:pPr algn="ctr"/>
                      <a:r>
                        <a:rPr lang="en-IE" dirty="0" smtClean="0"/>
                        <a:t>68%</a:t>
                      </a:r>
                      <a:endParaRPr lang="en-IE" dirty="0"/>
                    </a:p>
                  </a:txBody>
                  <a:tcPr/>
                </a:tc>
                <a:extLst>
                  <a:ext uri="{0D108BD9-81ED-4DB2-BD59-A6C34878D82A}">
                    <a16:rowId xmlns:a16="http://schemas.microsoft.com/office/drawing/2014/main" val="10006"/>
                  </a:ext>
                </a:extLst>
              </a:tr>
              <a:tr h="370840">
                <a:tc>
                  <a:txBody>
                    <a:bodyPr/>
                    <a:lstStyle/>
                    <a:p>
                      <a:pPr algn="ctr"/>
                      <a:r>
                        <a:rPr lang="en-IE" dirty="0" smtClean="0"/>
                        <a:t>Rook</a:t>
                      </a:r>
                      <a:r>
                        <a:rPr lang="en-IE" baseline="0" dirty="0" smtClean="0"/>
                        <a:t> </a:t>
                      </a:r>
                      <a:endParaRPr lang="en-IE" dirty="0"/>
                    </a:p>
                  </a:txBody>
                  <a:tcPr/>
                </a:tc>
                <a:tc>
                  <a:txBody>
                    <a:bodyPr/>
                    <a:lstStyle/>
                    <a:p>
                      <a:pPr algn="ctr"/>
                      <a:r>
                        <a:rPr lang="en-IE" dirty="0" smtClean="0"/>
                        <a:t>17</a:t>
                      </a:r>
                      <a:endParaRPr lang="en-IE" dirty="0"/>
                    </a:p>
                  </a:txBody>
                  <a:tcPr/>
                </a:tc>
                <a:tc>
                  <a:txBody>
                    <a:bodyPr/>
                    <a:lstStyle/>
                    <a:p>
                      <a:pPr algn="ctr"/>
                      <a:r>
                        <a:rPr lang="en-IE" dirty="0" smtClean="0"/>
                        <a:t>61%</a:t>
                      </a:r>
                      <a:endParaRPr lang="en-IE" dirty="0"/>
                    </a:p>
                  </a:txBody>
                  <a:tcPr/>
                </a:tc>
                <a:extLst>
                  <a:ext uri="{0D108BD9-81ED-4DB2-BD59-A6C34878D82A}">
                    <a16:rowId xmlns:a16="http://schemas.microsoft.com/office/drawing/2014/main" val="10007"/>
                  </a:ext>
                </a:extLst>
              </a:tr>
              <a:tr h="370840">
                <a:tc>
                  <a:txBody>
                    <a:bodyPr/>
                    <a:lstStyle/>
                    <a:p>
                      <a:pPr algn="ctr"/>
                      <a:r>
                        <a:rPr lang="en-IE" dirty="0" smtClean="0"/>
                        <a:t>Feral pigeon </a:t>
                      </a:r>
                      <a:endParaRPr lang="en-IE" dirty="0"/>
                    </a:p>
                  </a:txBody>
                  <a:tcPr/>
                </a:tc>
                <a:tc>
                  <a:txBody>
                    <a:bodyPr/>
                    <a:lstStyle/>
                    <a:p>
                      <a:pPr algn="ctr"/>
                      <a:r>
                        <a:rPr lang="en-IE" dirty="0" smtClean="0"/>
                        <a:t>29</a:t>
                      </a:r>
                      <a:endParaRPr lang="en-IE" dirty="0"/>
                    </a:p>
                  </a:txBody>
                  <a:tcPr/>
                </a:tc>
                <a:tc>
                  <a:txBody>
                    <a:bodyPr/>
                    <a:lstStyle/>
                    <a:p>
                      <a:pPr algn="ctr"/>
                      <a:r>
                        <a:rPr lang="en-IE" dirty="0" smtClean="0"/>
                        <a:t>21%</a:t>
                      </a:r>
                      <a:endParaRPr lang="en-IE" dirty="0"/>
                    </a:p>
                  </a:txBody>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normAutofit/>
          </a:bodyPr>
          <a:lstStyle/>
          <a:p>
            <a:r>
              <a:rPr lang="en-IE" dirty="0" smtClean="0"/>
              <a:t>Sightings of birds </a:t>
            </a:r>
            <a:br>
              <a:rPr lang="en-IE" dirty="0" smtClean="0"/>
            </a:br>
            <a:r>
              <a:rPr lang="en-IE" sz="1800" dirty="0" smtClean="0"/>
              <a:t>(according  to ‘Ireland’s garden birds’ 2011edition)</a:t>
            </a:r>
            <a:endParaRPr lang="en-IE" sz="18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075246691"/>
      </p:ext>
    </p:extLst>
  </p:cSld>
  <p:clrMapOvr>
    <a:masterClrMapping/>
  </p:clrMapOvr>
  <mc:AlternateContent xmlns:mc="http://schemas.openxmlformats.org/markup-compatibility/2006" xmlns:p14="http://schemas.microsoft.com/office/powerpoint/2010/main">
    <mc:Choice Requires="p14">
      <p:transition spd="slow" p14:dur="2000" advTm="31827"/>
    </mc:Choice>
    <mc:Fallback xmlns="">
      <p:transition spd="slow" advTm="318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0377"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E" dirty="0" smtClean="0"/>
              <a:t>Length = 44-48cm</a:t>
            </a:r>
          </a:p>
          <a:p>
            <a:r>
              <a:rPr lang="en-IE" dirty="0" smtClean="0"/>
              <a:t>Wingspan = 55-56cm</a:t>
            </a:r>
          </a:p>
          <a:p>
            <a:r>
              <a:rPr lang="en-IE" dirty="0" smtClean="0"/>
              <a:t>Diet: Food such as seed, fruit, eggs and chicks</a:t>
            </a:r>
          </a:p>
          <a:p>
            <a:r>
              <a:rPr lang="en-IE" dirty="0" smtClean="0"/>
              <a:t>Average Lifespan: 5 years</a:t>
            </a:r>
          </a:p>
          <a:p>
            <a:r>
              <a:rPr lang="en-IE" dirty="0" smtClean="0"/>
              <a:t>Confusion species: None</a:t>
            </a:r>
          </a:p>
          <a:p>
            <a:r>
              <a:rPr lang="en-IE" dirty="0" smtClean="0"/>
              <a:t>Nesting Season: Early April to early May</a:t>
            </a:r>
          </a:p>
          <a:p>
            <a:r>
              <a:rPr lang="en-IE" dirty="0" smtClean="0"/>
              <a:t>Voice: Harsh </a:t>
            </a:r>
            <a:r>
              <a:rPr lang="en-IE" i="1" dirty="0" err="1" smtClean="0"/>
              <a:t>chakk-kackk-kackk</a:t>
            </a:r>
            <a:endParaRPr lang="en-IE" i="1" dirty="0" smtClean="0"/>
          </a:p>
          <a:p>
            <a:r>
              <a:rPr lang="en-IE" dirty="0" smtClean="0"/>
              <a:t>Magpies are protected native species in Australia so it is illegal to kill or harm them.</a:t>
            </a:r>
            <a:endParaRPr lang="en-IE" dirty="0"/>
          </a:p>
          <a:p>
            <a:endParaRPr lang="en-IE" dirty="0" smtClean="0"/>
          </a:p>
          <a:p>
            <a:endParaRPr lang="en-IE" dirty="0" smtClean="0"/>
          </a:p>
        </p:txBody>
      </p:sp>
      <p:sp>
        <p:nvSpPr>
          <p:cNvPr id="2" name="Title 1"/>
          <p:cNvSpPr>
            <a:spLocks noGrp="1"/>
          </p:cNvSpPr>
          <p:nvPr>
            <p:ph type="title"/>
          </p:nvPr>
        </p:nvSpPr>
        <p:spPr>
          <a:xfrm>
            <a:off x="467544" y="260648"/>
            <a:ext cx="8229600" cy="1143000"/>
          </a:xfrm>
        </p:spPr>
        <p:txBody>
          <a:bodyPr>
            <a:normAutofit fontScale="90000"/>
          </a:bodyPr>
          <a:lstStyle/>
          <a:p>
            <a:pPr algn="ctr"/>
            <a:r>
              <a:rPr lang="en-IE" dirty="0" smtClean="0"/>
              <a:t>Magpie</a:t>
            </a:r>
            <a:br>
              <a:rPr lang="en-IE" dirty="0" smtClean="0"/>
            </a:br>
            <a:r>
              <a:rPr lang="en-IE" sz="3100" dirty="0" smtClean="0"/>
              <a:t>Pica </a:t>
            </a:r>
            <a:r>
              <a:rPr lang="en-IE" sz="3100" dirty="0" err="1" smtClean="0"/>
              <a:t>Pica</a:t>
            </a:r>
            <a:r>
              <a:rPr lang="en-IE" sz="3100" dirty="0" smtClean="0"/>
              <a:t>				    Snag </a:t>
            </a:r>
            <a:r>
              <a:rPr lang="en-IE" sz="3100" dirty="0" err="1" smtClean="0"/>
              <a:t>breac</a:t>
            </a:r>
            <a:endParaRPr lang="en-IE" sz="31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852936"/>
            <a:ext cx="1282094" cy="98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16409619"/>
      </p:ext>
    </p:extLst>
  </p:cSld>
  <p:clrMapOvr>
    <a:masterClrMapping/>
  </p:clrMapOvr>
  <mc:AlternateContent xmlns:mc="http://schemas.openxmlformats.org/markup-compatibility/2006" xmlns:p14="http://schemas.microsoft.com/office/powerpoint/2010/main">
    <mc:Choice Requires="p14">
      <p:transition spd="slow" p14:dur="2000" advTm="31508"/>
    </mc:Choice>
    <mc:Fallback xmlns="">
      <p:transition spd="slow" advTm="315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E" dirty="0" smtClean="0"/>
              <a:t>Length = 15cm</a:t>
            </a:r>
          </a:p>
          <a:p>
            <a:r>
              <a:rPr lang="en-IE" dirty="0" smtClean="0"/>
              <a:t>Wingspan = 23-24cm</a:t>
            </a:r>
          </a:p>
          <a:p>
            <a:r>
              <a:rPr lang="en-IE" dirty="0" smtClean="0"/>
              <a:t>Diet: Seeds, berries, nestlings fed insects</a:t>
            </a:r>
          </a:p>
          <a:p>
            <a:r>
              <a:rPr lang="en-IE" dirty="0" smtClean="0"/>
              <a:t>Average Lifespan: 3 years</a:t>
            </a:r>
          </a:p>
          <a:p>
            <a:r>
              <a:rPr lang="en-IE" dirty="0" smtClean="0"/>
              <a:t>Confusion species: Tree sparrow and female chaffinch</a:t>
            </a:r>
          </a:p>
          <a:p>
            <a:r>
              <a:rPr lang="en-IE" dirty="0" smtClean="0"/>
              <a:t>Nesting Season: Late March to mid July</a:t>
            </a:r>
          </a:p>
          <a:p>
            <a:r>
              <a:rPr lang="en-IE" dirty="0" smtClean="0"/>
              <a:t>Voice: Loud </a:t>
            </a:r>
            <a:r>
              <a:rPr lang="en-IE" i="1" dirty="0" smtClean="0"/>
              <a:t>cheep</a:t>
            </a:r>
          </a:p>
          <a:p>
            <a:r>
              <a:rPr lang="en-IE" dirty="0" smtClean="0"/>
              <a:t>If a house sparrow builds a nest in your house it is said to be good luck</a:t>
            </a:r>
          </a:p>
          <a:p>
            <a:endParaRPr lang="en-IE" i="1" dirty="0"/>
          </a:p>
        </p:txBody>
      </p:sp>
      <p:sp>
        <p:nvSpPr>
          <p:cNvPr id="2" name="Title 1"/>
          <p:cNvSpPr>
            <a:spLocks noGrp="1"/>
          </p:cNvSpPr>
          <p:nvPr>
            <p:ph type="title"/>
          </p:nvPr>
        </p:nvSpPr>
        <p:spPr/>
        <p:txBody>
          <a:bodyPr>
            <a:normAutofit fontScale="90000"/>
          </a:bodyPr>
          <a:lstStyle/>
          <a:p>
            <a:pPr algn="ctr"/>
            <a:r>
              <a:rPr lang="en-IE" dirty="0" smtClean="0"/>
              <a:t>House Sparrow   </a:t>
            </a:r>
            <a:br>
              <a:rPr lang="en-IE" dirty="0" smtClean="0"/>
            </a:br>
            <a:r>
              <a:rPr lang="en-IE" dirty="0" smtClean="0"/>
              <a:t> </a:t>
            </a:r>
            <a:r>
              <a:rPr lang="en-IE" sz="3100" dirty="0" smtClean="0"/>
              <a:t>Passer </a:t>
            </a:r>
            <a:r>
              <a:rPr lang="en-IE" sz="3100" dirty="0" err="1" smtClean="0"/>
              <a:t>domesticus</a:t>
            </a:r>
            <a:r>
              <a:rPr lang="en-IE" sz="3100" dirty="0" smtClean="0"/>
              <a:t>		</a:t>
            </a:r>
            <a:r>
              <a:rPr lang="en-IE" sz="3100" dirty="0" err="1" smtClean="0"/>
              <a:t>Gealbhan</a:t>
            </a:r>
            <a:r>
              <a:rPr lang="en-IE" sz="3100" dirty="0" smtClean="0"/>
              <a:t> </a:t>
            </a:r>
            <a:r>
              <a:rPr lang="en-IE" sz="3100" dirty="0" err="1" smtClean="0"/>
              <a:t>binne</a:t>
            </a:r>
            <a:endParaRPr lang="en-IE" sz="2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5445224"/>
            <a:ext cx="1704953" cy="113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96779701"/>
      </p:ext>
    </p:extLst>
  </p:cSld>
  <p:clrMapOvr>
    <a:masterClrMapping/>
  </p:clrMapOvr>
  <mc:AlternateContent xmlns:mc="http://schemas.openxmlformats.org/markup-compatibility/2006" xmlns:p14="http://schemas.microsoft.com/office/powerpoint/2010/main">
    <mc:Choice Requires="p14">
      <p:transition spd="slow" p14:dur="2000" advTm="31322"/>
    </mc:Choice>
    <mc:Fallback xmlns="">
      <p:transition spd="slow" advTm="31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E" dirty="0" smtClean="0"/>
              <a:t>Length = 21cm</a:t>
            </a:r>
          </a:p>
          <a:p>
            <a:r>
              <a:rPr lang="en-IE" dirty="0" smtClean="0"/>
              <a:t>Wingspan = 39-40cm</a:t>
            </a:r>
          </a:p>
          <a:p>
            <a:r>
              <a:rPr lang="en-IE" dirty="0" smtClean="0"/>
              <a:t>Diet: Mainly insects, berries and peanuts</a:t>
            </a:r>
          </a:p>
          <a:p>
            <a:r>
              <a:rPr lang="en-IE" dirty="0" smtClean="0"/>
              <a:t>Average Lifespan: 5 years</a:t>
            </a:r>
          </a:p>
          <a:p>
            <a:r>
              <a:rPr lang="en-IE" dirty="0" smtClean="0"/>
              <a:t>Confusion Species: Blackbird</a:t>
            </a:r>
          </a:p>
          <a:p>
            <a:r>
              <a:rPr lang="en-IE" dirty="0" smtClean="0"/>
              <a:t>Nesting Season: Early April to end of May</a:t>
            </a:r>
          </a:p>
          <a:p>
            <a:r>
              <a:rPr lang="en-IE" dirty="0" smtClean="0"/>
              <a:t>Voice: Expert mimics and can copy other birds and sounds such as whistles and doorbells</a:t>
            </a:r>
          </a:p>
          <a:p>
            <a:r>
              <a:rPr lang="en-IE" dirty="0" smtClean="0"/>
              <a:t>Each Winter Irish starlings are joined by other birds from Britain, Scandinavia, Germany, Poland and Russia. In severe continental Winters as many as 6 to 8 may million spend the Winter here</a:t>
            </a:r>
          </a:p>
        </p:txBody>
      </p:sp>
      <p:sp>
        <p:nvSpPr>
          <p:cNvPr id="2" name="Title 1"/>
          <p:cNvSpPr>
            <a:spLocks noGrp="1"/>
          </p:cNvSpPr>
          <p:nvPr>
            <p:ph type="title"/>
          </p:nvPr>
        </p:nvSpPr>
        <p:spPr/>
        <p:txBody>
          <a:bodyPr>
            <a:normAutofit fontScale="90000"/>
          </a:bodyPr>
          <a:lstStyle/>
          <a:p>
            <a:pPr algn="ctr"/>
            <a:r>
              <a:rPr lang="en-IE" dirty="0" smtClean="0"/>
              <a:t>Starling</a:t>
            </a:r>
            <a:br>
              <a:rPr lang="en-IE" dirty="0" smtClean="0"/>
            </a:br>
            <a:r>
              <a:rPr lang="en-IE" sz="3100" dirty="0" err="1" smtClean="0"/>
              <a:t>Sturnus</a:t>
            </a:r>
            <a:r>
              <a:rPr lang="en-IE" sz="3100" dirty="0" smtClean="0"/>
              <a:t> vulgaris			Druid</a:t>
            </a:r>
            <a:endParaRPr lang="en-IE" sz="31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2440816"/>
            <a:ext cx="1368151" cy="101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519095730"/>
      </p:ext>
    </p:extLst>
  </p:cSld>
  <p:clrMapOvr>
    <a:masterClrMapping/>
  </p:clrMapOvr>
  <mc:AlternateContent xmlns:mc="http://schemas.openxmlformats.org/markup-compatibility/2006" xmlns:p14="http://schemas.microsoft.com/office/powerpoint/2010/main">
    <mc:Choice Requires="p14">
      <p:transition spd="slow" p14:dur="2000" advTm="31077"/>
    </mc:Choice>
    <mc:Fallback xmlns="">
      <p:transition spd="slow" advTm="310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E" dirty="0" smtClean="0"/>
              <a:t>Length = 33cm</a:t>
            </a:r>
          </a:p>
          <a:p>
            <a:r>
              <a:rPr lang="en-IE" dirty="0" smtClean="0"/>
              <a:t>Wingspan = 69-70cm</a:t>
            </a:r>
          </a:p>
          <a:p>
            <a:r>
              <a:rPr lang="en-IE" dirty="0" smtClean="0"/>
              <a:t>Diet: Food such as insects, seeds and kitchen scraps</a:t>
            </a:r>
          </a:p>
          <a:p>
            <a:r>
              <a:rPr lang="en-IE" dirty="0" smtClean="0"/>
              <a:t>Average Lifespan: 5 years</a:t>
            </a:r>
          </a:p>
          <a:p>
            <a:r>
              <a:rPr lang="en-IE" dirty="0" smtClean="0"/>
              <a:t>Confusion species: Rook  especially young birds</a:t>
            </a:r>
          </a:p>
          <a:p>
            <a:r>
              <a:rPr lang="en-IE" dirty="0" smtClean="0"/>
              <a:t>Nesting season: Mid March to mid April</a:t>
            </a:r>
          </a:p>
          <a:p>
            <a:r>
              <a:rPr lang="en-IE" dirty="0" smtClean="0"/>
              <a:t>Voice: Harsh </a:t>
            </a:r>
            <a:r>
              <a:rPr lang="en-IE" i="1" dirty="0" err="1" smtClean="0"/>
              <a:t>keyaak</a:t>
            </a:r>
            <a:r>
              <a:rPr lang="en-IE" i="1" dirty="0" smtClean="0"/>
              <a:t> </a:t>
            </a:r>
            <a:r>
              <a:rPr lang="en-IE" dirty="0" smtClean="0"/>
              <a:t>or</a:t>
            </a:r>
            <a:r>
              <a:rPr lang="en-IE" i="1" dirty="0" smtClean="0"/>
              <a:t> </a:t>
            </a:r>
            <a:r>
              <a:rPr lang="en-IE" i="1" dirty="0" err="1" smtClean="0"/>
              <a:t>kewkaw</a:t>
            </a:r>
            <a:endParaRPr lang="en-IE" i="1" dirty="0" smtClean="0"/>
          </a:p>
          <a:p>
            <a:r>
              <a:rPr lang="en-IE" dirty="0" smtClean="0"/>
              <a:t>More common in towns and cities but can be  seen anywhere</a:t>
            </a:r>
          </a:p>
          <a:p>
            <a:endParaRPr lang="en-IE" dirty="0"/>
          </a:p>
        </p:txBody>
      </p:sp>
      <p:sp>
        <p:nvSpPr>
          <p:cNvPr id="2" name="Title 1"/>
          <p:cNvSpPr>
            <a:spLocks noGrp="1"/>
          </p:cNvSpPr>
          <p:nvPr>
            <p:ph type="title"/>
          </p:nvPr>
        </p:nvSpPr>
        <p:spPr/>
        <p:txBody>
          <a:bodyPr>
            <a:normAutofit fontScale="90000"/>
          </a:bodyPr>
          <a:lstStyle/>
          <a:p>
            <a:pPr algn="ctr"/>
            <a:r>
              <a:rPr lang="en-IE" dirty="0" smtClean="0"/>
              <a:t>Jackdaw</a:t>
            </a:r>
            <a:r>
              <a:rPr lang="en-IE" sz="4000" dirty="0" smtClean="0"/>
              <a:t/>
            </a:r>
            <a:br>
              <a:rPr lang="en-IE" sz="4000" dirty="0" smtClean="0"/>
            </a:br>
            <a:r>
              <a:rPr lang="en-IE" sz="3100" dirty="0" err="1" smtClean="0"/>
              <a:t>Corvus</a:t>
            </a:r>
            <a:r>
              <a:rPr lang="en-IE" sz="3100" dirty="0" smtClean="0"/>
              <a:t> </a:t>
            </a:r>
            <a:r>
              <a:rPr lang="en-IE" sz="3100" dirty="0" err="1"/>
              <a:t>m</a:t>
            </a:r>
            <a:r>
              <a:rPr lang="en-IE" sz="3100" dirty="0" err="1" smtClean="0"/>
              <a:t>onedula</a:t>
            </a:r>
            <a:r>
              <a:rPr lang="en-IE" sz="3100" dirty="0" smtClean="0"/>
              <a:t>			</a:t>
            </a:r>
            <a:r>
              <a:rPr lang="en-IE" sz="3100" dirty="0" err="1" smtClean="0"/>
              <a:t>Cág</a:t>
            </a:r>
            <a:endParaRPr lang="en-IE" sz="31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052736"/>
            <a:ext cx="1512168" cy="113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73577906"/>
      </p:ext>
    </p:extLst>
  </p:cSld>
  <p:clrMapOvr>
    <a:masterClrMapping/>
  </p:clrMapOvr>
  <mc:AlternateContent xmlns:mc="http://schemas.openxmlformats.org/markup-compatibility/2006" xmlns:p14="http://schemas.microsoft.com/office/powerpoint/2010/main">
    <mc:Choice Requires="p14">
      <p:transition spd="slow" p14:dur="2000" advTm="30217"/>
    </mc:Choice>
    <mc:Fallback xmlns="">
      <p:transition spd="slow" advTm="30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E" dirty="0" smtClean="0"/>
              <a:t>Length = 11-12cm</a:t>
            </a:r>
          </a:p>
          <a:p>
            <a:r>
              <a:rPr lang="en-IE" dirty="0" smtClean="0"/>
              <a:t>Wingspan = 18-19cm</a:t>
            </a:r>
          </a:p>
          <a:p>
            <a:r>
              <a:rPr lang="en-IE" dirty="0" smtClean="0"/>
              <a:t>Diet: Insects and spiders but also seeds in Winter</a:t>
            </a:r>
          </a:p>
          <a:p>
            <a:r>
              <a:rPr lang="en-IE" dirty="0" smtClean="0"/>
              <a:t>Average Lifespan: 2  years</a:t>
            </a:r>
          </a:p>
          <a:p>
            <a:r>
              <a:rPr lang="en-IE" dirty="0" smtClean="0"/>
              <a:t>Confusion species: Blue tit and great tit</a:t>
            </a:r>
          </a:p>
          <a:p>
            <a:r>
              <a:rPr lang="en-IE" dirty="0" smtClean="0"/>
              <a:t>Nesting Season: Late April and May</a:t>
            </a:r>
          </a:p>
          <a:p>
            <a:r>
              <a:rPr lang="en-IE" dirty="0" smtClean="0"/>
              <a:t>Voice: Very high </a:t>
            </a:r>
            <a:r>
              <a:rPr lang="en-IE" i="1" dirty="0" err="1" smtClean="0"/>
              <a:t>su-ee-ou</a:t>
            </a:r>
            <a:r>
              <a:rPr lang="en-IE" i="1" dirty="0" smtClean="0"/>
              <a:t>, zit-zit-zit, </a:t>
            </a:r>
            <a:r>
              <a:rPr lang="en-IE" i="1" dirty="0" err="1" smtClean="0"/>
              <a:t>su-ee-ou</a:t>
            </a:r>
            <a:endParaRPr lang="en-IE" i="1" dirty="0" smtClean="0"/>
          </a:p>
          <a:p>
            <a:r>
              <a:rPr lang="en-IE" dirty="0" smtClean="0"/>
              <a:t>A bird watcher once put out 250g of whole peanuts on a bird table only to find that a coal tit had removed the lot in less than an hour, hiding the nuts in cracks in a nearby wall</a:t>
            </a:r>
            <a:endParaRPr lang="en-IE" dirty="0"/>
          </a:p>
        </p:txBody>
      </p:sp>
      <p:sp>
        <p:nvSpPr>
          <p:cNvPr id="2" name="Title 1"/>
          <p:cNvSpPr>
            <a:spLocks noGrp="1"/>
          </p:cNvSpPr>
          <p:nvPr>
            <p:ph type="title"/>
          </p:nvPr>
        </p:nvSpPr>
        <p:spPr/>
        <p:txBody>
          <a:bodyPr>
            <a:noAutofit/>
          </a:bodyPr>
          <a:lstStyle/>
          <a:p>
            <a:pPr algn="ctr"/>
            <a:r>
              <a:rPr lang="en-IE" sz="4000" dirty="0" smtClean="0"/>
              <a:t>Coal Tit</a:t>
            </a:r>
            <a:br>
              <a:rPr lang="en-IE" sz="4000" dirty="0" smtClean="0"/>
            </a:br>
            <a:r>
              <a:rPr lang="en-IE" sz="2800" dirty="0"/>
              <a:t> </a:t>
            </a:r>
            <a:r>
              <a:rPr lang="en-IE" sz="2800" dirty="0" err="1" smtClean="0"/>
              <a:t>Parus</a:t>
            </a:r>
            <a:r>
              <a:rPr lang="en-IE" sz="2800" dirty="0" smtClean="0"/>
              <a:t> </a:t>
            </a:r>
            <a:r>
              <a:rPr lang="en-IE" sz="2800" dirty="0" err="1" smtClean="0"/>
              <a:t>ater</a:t>
            </a:r>
            <a:r>
              <a:rPr lang="en-IE" sz="2800" dirty="0" smtClean="0"/>
              <a:t>			</a:t>
            </a:r>
            <a:r>
              <a:rPr lang="en-IE" sz="2800" dirty="0" err="1" smtClean="0"/>
              <a:t>Meantán</a:t>
            </a:r>
            <a:r>
              <a:rPr lang="en-IE" sz="2800" dirty="0" smtClean="0"/>
              <a:t> </a:t>
            </a:r>
            <a:r>
              <a:rPr lang="en-IE" sz="2800" dirty="0" err="1" smtClean="0"/>
              <a:t>dubh</a:t>
            </a:r>
            <a:endParaRPr lang="en-IE" sz="28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5373216"/>
            <a:ext cx="19685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02203146"/>
      </p:ext>
    </p:extLst>
  </p:cSld>
  <p:clrMapOvr>
    <a:masterClrMapping/>
  </p:clrMapOvr>
  <mc:AlternateContent xmlns:mc="http://schemas.openxmlformats.org/markup-compatibility/2006" xmlns:p14="http://schemas.microsoft.com/office/powerpoint/2010/main">
    <mc:Choice Requires="p14">
      <p:transition spd="slow" p14:dur="2000" advTm="30901"/>
    </mc:Choice>
    <mc:Fallback xmlns="">
      <p:transition spd="slow" advTm="30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E" dirty="0" smtClean="0"/>
              <a:t>Length = 11-12cm</a:t>
            </a:r>
          </a:p>
          <a:p>
            <a:r>
              <a:rPr lang="en-IE" dirty="0" smtClean="0"/>
              <a:t>Wingspan = 17-18</a:t>
            </a:r>
          </a:p>
          <a:p>
            <a:r>
              <a:rPr lang="en-IE" dirty="0" smtClean="0"/>
              <a:t>Diet: Insects and spiders, also berries, fruit and seeds in Winter</a:t>
            </a:r>
          </a:p>
          <a:p>
            <a:r>
              <a:rPr lang="en-IE" dirty="0" smtClean="0"/>
              <a:t>Average Lifespan: 3 years</a:t>
            </a:r>
          </a:p>
          <a:p>
            <a:r>
              <a:rPr lang="en-IE" dirty="0" smtClean="0"/>
              <a:t>Confusion species: Great tit and coal tit</a:t>
            </a:r>
          </a:p>
          <a:p>
            <a:r>
              <a:rPr lang="en-IE" dirty="0" smtClean="0"/>
              <a:t>Nesting season Mid April to mid May</a:t>
            </a:r>
          </a:p>
          <a:p>
            <a:r>
              <a:rPr lang="en-IE" dirty="0" smtClean="0"/>
              <a:t>Voice: A very high </a:t>
            </a:r>
            <a:r>
              <a:rPr lang="en-IE" i="1" dirty="0" err="1" smtClean="0"/>
              <a:t>pfit</a:t>
            </a:r>
            <a:r>
              <a:rPr lang="en-IE" i="1" dirty="0" smtClean="0"/>
              <a:t>-</a:t>
            </a:r>
            <a:r>
              <a:rPr lang="en-IE" i="1" dirty="0" err="1" smtClean="0"/>
              <a:t>pfit</a:t>
            </a:r>
            <a:r>
              <a:rPr lang="en-IE" i="1" dirty="0" smtClean="0"/>
              <a:t>-</a:t>
            </a:r>
            <a:r>
              <a:rPr lang="en-IE" i="1" dirty="0" err="1" smtClean="0"/>
              <a:t>che</a:t>
            </a:r>
            <a:r>
              <a:rPr lang="en-IE" i="1" dirty="0" smtClean="0"/>
              <a:t>-ha-ah-ah </a:t>
            </a:r>
            <a:r>
              <a:rPr lang="en-IE" dirty="0" smtClean="0"/>
              <a:t>and a lower </a:t>
            </a:r>
            <a:r>
              <a:rPr lang="en-IE" i="1" dirty="0" err="1" smtClean="0"/>
              <a:t>chur</a:t>
            </a:r>
            <a:endParaRPr lang="en-IE" i="1" dirty="0" smtClean="0"/>
          </a:p>
          <a:p>
            <a:r>
              <a:rPr lang="en-IE" dirty="0" smtClean="0"/>
              <a:t>Blue tits are very social birds. They can be spotted in flocks of up to 20 birds and are often seen feeding alongside other bird species, including gold crests and great tits</a:t>
            </a:r>
          </a:p>
          <a:p>
            <a:endParaRPr lang="en-IE" dirty="0"/>
          </a:p>
        </p:txBody>
      </p:sp>
      <p:sp>
        <p:nvSpPr>
          <p:cNvPr id="2" name="Title 1"/>
          <p:cNvSpPr>
            <a:spLocks noGrp="1"/>
          </p:cNvSpPr>
          <p:nvPr>
            <p:ph type="title"/>
          </p:nvPr>
        </p:nvSpPr>
        <p:spPr/>
        <p:txBody>
          <a:bodyPr>
            <a:normAutofit fontScale="90000"/>
          </a:bodyPr>
          <a:lstStyle/>
          <a:p>
            <a:pPr algn="ctr"/>
            <a:r>
              <a:rPr lang="en-IE" sz="4000" dirty="0" smtClean="0"/>
              <a:t>Blue Tit</a:t>
            </a:r>
            <a:br>
              <a:rPr lang="en-IE" sz="4000" dirty="0" smtClean="0"/>
            </a:br>
            <a:r>
              <a:rPr lang="en-IE" sz="3100" dirty="0" err="1" smtClean="0"/>
              <a:t>Parus</a:t>
            </a:r>
            <a:r>
              <a:rPr lang="en-IE" sz="3100" dirty="0" smtClean="0"/>
              <a:t> </a:t>
            </a:r>
            <a:r>
              <a:rPr lang="en-IE" sz="3100" dirty="0" err="1" smtClean="0"/>
              <a:t>caeruleus</a:t>
            </a:r>
            <a:r>
              <a:rPr lang="en-IE" sz="3100" dirty="0" smtClean="0"/>
              <a:t>			</a:t>
            </a:r>
            <a:r>
              <a:rPr lang="en-IE" sz="3100" dirty="0" err="1" smtClean="0"/>
              <a:t>Meantán</a:t>
            </a:r>
            <a:r>
              <a:rPr lang="en-IE" sz="3100" dirty="0" smtClean="0"/>
              <a:t> </a:t>
            </a:r>
            <a:r>
              <a:rPr lang="en-IE" sz="3100" dirty="0" err="1" smtClean="0"/>
              <a:t>gorm</a:t>
            </a:r>
            <a:endParaRPr lang="en-IE" sz="31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5517232"/>
            <a:ext cx="1453864" cy="110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78573633"/>
      </p:ext>
    </p:extLst>
  </p:cSld>
  <p:clrMapOvr>
    <a:masterClrMapping/>
  </p:clrMapOvr>
  <mc:AlternateContent xmlns:mc="http://schemas.openxmlformats.org/markup-compatibility/2006" xmlns:p14="http://schemas.microsoft.com/office/powerpoint/2010/main">
    <mc:Choice Requires="p14">
      <p:transition spd="slow" p14:dur="2000" advTm="30673"/>
    </mc:Choice>
    <mc:Fallback xmlns="">
      <p:transition spd="slow" advTm="30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8166100" cy="4594515"/>
          </a:xfrm>
        </p:spPr>
        <p:txBody>
          <a:bodyPr>
            <a:normAutofit fontScale="92500" lnSpcReduction="20000"/>
          </a:bodyPr>
          <a:lstStyle/>
          <a:p>
            <a:r>
              <a:rPr lang="en-IE" dirty="0" smtClean="0"/>
              <a:t>Length = 31-33cm</a:t>
            </a:r>
          </a:p>
          <a:p>
            <a:r>
              <a:rPr lang="en-IE" smtClean="0"/>
              <a:t>*8</a:t>
            </a:r>
          </a:p>
          <a:p>
            <a:r>
              <a:rPr lang="en-IE" smtClean="0"/>
              <a:t>Wingspan </a:t>
            </a:r>
            <a:r>
              <a:rPr lang="en-IE" dirty="0" smtClean="0"/>
              <a:t>= 65-67cm</a:t>
            </a:r>
          </a:p>
          <a:p>
            <a:r>
              <a:rPr lang="en-IE" dirty="0" smtClean="0"/>
              <a:t>Diet: Usually seeds, bread and kitchen scraps</a:t>
            </a:r>
          </a:p>
          <a:p>
            <a:r>
              <a:rPr lang="en-IE" dirty="0" smtClean="0"/>
              <a:t>Average Lifespan: 3 years</a:t>
            </a:r>
          </a:p>
          <a:p>
            <a:r>
              <a:rPr lang="en-IE" dirty="0" smtClean="0"/>
              <a:t>Confusion species: young wood pigeons</a:t>
            </a:r>
          </a:p>
          <a:p>
            <a:r>
              <a:rPr lang="en-IE" dirty="0" smtClean="0"/>
              <a:t>Nesting season: March to September</a:t>
            </a:r>
          </a:p>
          <a:p>
            <a:r>
              <a:rPr lang="en-IE" dirty="0" smtClean="0"/>
              <a:t>Voice: A variety of soft cooing sounds</a:t>
            </a:r>
          </a:p>
          <a:p>
            <a:r>
              <a:rPr lang="en-IE" dirty="0" smtClean="0"/>
              <a:t>Pigeons are said to be one the most intelligent birds on the planet and able to undertake tasks previously thought to be the sole preserve for humans and primates… The pigeon can also recognise all 26 letters of the </a:t>
            </a:r>
            <a:r>
              <a:rPr lang="en-IE" dirty="0" err="1" smtClean="0"/>
              <a:t>english</a:t>
            </a:r>
            <a:r>
              <a:rPr lang="en-IE" dirty="0" smtClean="0"/>
              <a:t> alphabet</a:t>
            </a:r>
          </a:p>
          <a:p>
            <a:pPr marL="0" indent="0">
              <a:buNone/>
            </a:pPr>
            <a:endParaRPr lang="en-IE" dirty="0"/>
          </a:p>
        </p:txBody>
      </p:sp>
      <p:sp>
        <p:nvSpPr>
          <p:cNvPr id="2" name="Title 1"/>
          <p:cNvSpPr>
            <a:spLocks noGrp="1"/>
          </p:cNvSpPr>
          <p:nvPr>
            <p:ph type="title"/>
          </p:nvPr>
        </p:nvSpPr>
        <p:spPr>
          <a:xfrm>
            <a:off x="467544" y="188640"/>
            <a:ext cx="8229600" cy="1143000"/>
          </a:xfrm>
        </p:spPr>
        <p:txBody>
          <a:bodyPr>
            <a:normAutofit fontScale="90000"/>
          </a:bodyPr>
          <a:lstStyle/>
          <a:p>
            <a:pPr algn="ctr"/>
            <a:r>
              <a:rPr lang="en-IE" sz="4000" dirty="0" smtClean="0"/>
              <a:t>Feral Pigeon</a:t>
            </a:r>
            <a:br>
              <a:rPr lang="en-IE" sz="4000" dirty="0" smtClean="0"/>
            </a:br>
            <a:r>
              <a:rPr lang="en-IE" sz="3100" dirty="0" smtClean="0"/>
              <a:t>Columba </a:t>
            </a:r>
            <a:r>
              <a:rPr lang="en-IE" sz="3100" dirty="0" err="1" smtClean="0"/>
              <a:t>livia</a:t>
            </a:r>
            <a:r>
              <a:rPr lang="en-IE" sz="3100" dirty="0" smtClean="0"/>
              <a:t>			Colm </a:t>
            </a:r>
            <a:r>
              <a:rPr lang="en-IE" sz="3100" dirty="0" err="1" smtClean="0"/>
              <a:t>aille</a:t>
            </a:r>
            <a:r>
              <a:rPr lang="en-IE" sz="4000" dirty="0" smtClean="0"/>
              <a:t>		</a:t>
            </a:r>
            <a:endParaRPr lang="en-IE" sz="40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7864" y="260648"/>
            <a:ext cx="1370236" cy="102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39888034"/>
      </p:ext>
    </p:extLst>
  </p:cSld>
  <p:clrMapOvr>
    <a:masterClrMapping/>
  </p:clrMapOvr>
  <mc:AlternateContent xmlns:mc="http://schemas.openxmlformats.org/markup-compatibility/2006" xmlns:p14="http://schemas.microsoft.com/office/powerpoint/2010/main">
    <mc:Choice Requires="p14">
      <p:transition spd="slow" p14:dur="2000" advTm="31348"/>
    </mc:Choice>
    <mc:Fallback xmlns="">
      <p:transition spd="slow" advTm="31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r>
              <a:rPr lang="en-IE" dirty="0" smtClean="0"/>
              <a:t>Length = 42-47cm</a:t>
            </a:r>
          </a:p>
          <a:p>
            <a:r>
              <a:rPr lang="en-IE" dirty="0" smtClean="0"/>
              <a:t>Wingspan = 89-90cm</a:t>
            </a:r>
          </a:p>
          <a:p>
            <a:r>
              <a:rPr lang="en-IE" dirty="0" smtClean="0"/>
              <a:t>Diet: Very varied mainly beetles, earthworms, carrion and grain</a:t>
            </a:r>
          </a:p>
          <a:p>
            <a:r>
              <a:rPr lang="en-IE" dirty="0" smtClean="0"/>
              <a:t>Average Lifespan: 5 years</a:t>
            </a:r>
          </a:p>
          <a:p>
            <a:r>
              <a:rPr lang="en-IE" dirty="0" smtClean="0"/>
              <a:t>Confusion species: Raven and young jackdaws</a:t>
            </a:r>
          </a:p>
          <a:p>
            <a:r>
              <a:rPr lang="en-IE" dirty="0" smtClean="0"/>
              <a:t>Nesting season: Late March to early May</a:t>
            </a:r>
          </a:p>
          <a:p>
            <a:r>
              <a:rPr lang="en-IE" dirty="0" smtClean="0"/>
              <a:t>Voice: Harsh </a:t>
            </a:r>
            <a:r>
              <a:rPr lang="en-IE" i="1" dirty="0" err="1" smtClean="0"/>
              <a:t>kaw</a:t>
            </a:r>
            <a:endParaRPr lang="en-IE" dirty="0" smtClean="0"/>
          </a:p>
          <a:p>
            <a:r>
              <a:rPr lang="en-IE" dirty="0" smtClean="0"/>
              <a:t>A group of rooks are called a </a:t>
            </a:r>
            <a:r>
              <a:rPr lang="en-IE" dirty="0" err="1" smtClean="0"/>
              <a:t>rookerie</a:t>
            </a:r>
            <a:r>
              <a:rPr lang="en-IE" dirty="0" smtClean="0"/>
              <a:t>                             </a:t>
            </a:r>
            <a:endParaRPr lang="en-IE" dirty="0"/>
          </a:p>
        </p:txBody>
      </p:sp>
      <p:sp>
        <p:nvSpPr>
          <p:cNvPr id="2" name="Title 1"/>
          <p:cNvSpPr>
            <a:spLocks noGrp="1"/>
          </p:cNvSpPr>
          <p:nvPr>
            <p:ph type="title"/>
          </p:nvPr>
        </p:nvSpPr>
        <p:spPr/>
        <p:txBody>
          <a:bodyPr>
            <a:normAutofit fontScale="90000"/>
          </a:bodyPr>
          <a:lstStyle/>
          <a:p>
            <a:pPr algn="ctr"/>
            <a:r>
              <a:rPr lang="en-IE" sz="4000" dirty="0" smtClean="0"/>
              <a:t>Rook</a:t>
            </a:r>
            <a:br>
              <a:rPr lang="en-IE" sz="4000" dirty="0" smtClean="0"/>
            </a:br>
            <a:r>
              <a:rPr lang="en-IE" sz="3100" dirty="0" err="1" smtClean="0"/>
              <a:t>Corvus</a:t>
            </a:r>
            <a:r>
              <a:rPr lang="en-IE" sz="3100" dirty="0" smtClean="0"/>
              <a:t> </a:t>
            </a:r>
            <a:r>
              <a:rPr lang="en-IE" sz="3100" dirty="0" err="1" smtClean="0"/>
              <a:t>frugilegus</a:t>
            </a:r>
            <a:r>
              <a:rPr lang="en-IE" sz="3100" dirty="0" smtClean="0"/>
              <a:t>			</a:t>
            </a:r>
            <a:r>
              <a:rPr lang="en-IE" sz="3100" dirty="0" err="1" smtClean="0"/>
              <a:t>Préachán</a:t>
            </a:r>
            <a:endParaRPr lang="en-IE" sz="31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24744"/>
            <a:ext cx="1385180" cy="103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27364277"/>
      </p:ext>
    </p:extLst>
  </p:cSld>
  <p:clrMapOvr>
    <a:masterClrMapping/>
  </p:clrMapOvr>
  <mc:AlternateContent xmlns:mc="http://schemas.openxmlformats.org/markup-compatibility/2006" xmlns:p14="http://schemas.microsoft.com/office/powerpoint/2010/main">
    <mc:Choice Requires="p14">
      <p:transition spd="slow" p14:dur="2000" advTm="31426"/>
    </mc:Choice>
    <mc:Fallback xmlns="">
      <p:transition spd="slow" advTm="31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620</Words>
  <Application>Microsoft Office PowerPoint</Application>
  <PresentationFormat>On-screen Show (4:3)</PresentationFormat>
  <Paragraphs>103</Paragraphs>
  <Slides>10</Slides>
  <Notes>1</Notes>
  <HiddenSlides>0</HiddenSlides>
  <MMClips>10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10</vt:i4>
      </vt:variant>
      <vt:variant>
        <vt:lpstr>Custom Shows</vt:lpstr>
      </vt:variant>
      <vt:variant>
        <vt:i4>1</vt:i4>
      </vt:variant>
    </vt:vector>
  </HeadingPairs>
  <TitlesOfParts>
    <vt:vector size="17" baseType="lpstr">
      <vt:lpstr>Calibri</vt:lpstr>
      <vt:lpstr>Lucida Sans Unicode</vt:lpstr>
      <vt:lpstr>Verdana</vt:lpstr>
      <vt:lpstr>Wingdings 2</vt:lpstr>
      <vt:lpstr>Wingdings 3</vt:lpstr>
      <vt:lpstr>Concourse</vt:lpstr>
      <vt:lpstr>Birds in my garden</vt:lpstr>
      <vt:lpstr>Magpie Pica Pica        Snag breac</vt:lpstr>
      <vt:lpstr>House Sparrow     Passer domesticus  Gealbhan binne</vt:lpstr>
      <vt:lpstr>Starling Sturnus vulgaris   Druid</vt:lpstr>
      <vt:lpstr>Jackdaw Corvus monedula   Cág</vt:lpstr>
      <vt:lpstr>Coal Tit  Parus ater   Meantán dubh</vt:lpstr>
      <vt:lpstr>Blue Tit Parus caeruleus   Meantán gorm</vt:lpstr>
      <vt:lpstr>Feral Pigeon Columba livia   Colm aille  </vt:lpstr>
      <vt:lpstr>Rook Corvus frugilegus   Préachán</vt:lpstr>
      <vt:lpstr>Sightings of birds  (according  to ‘Ireland’s garden birds’ 2011edition)</vt:lpstr>
      <vt:lpstr>Custom Show 1</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Leydon</dc:creator>
  <cp:lastModifiedBy>Aoibhin Harding</cp:lastModifiedBy>
  <cp:revision>40</cp:revision>
  <dcterms:created xsi:type="dcterms:W3CDTF">2020-05-16T09:52:55Z</dcterms:created>
  <dcterms:modified xsi:type="dcterms:W3CDTF">2020-05-17T13:25:28Z</dcterms:modified>
  <cp:contentStatus/>
</cp:coreProperties>
</file>