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Rg" panose="02000503030000020003" charset="0"/>
      <p:regular r:id="rId30"/>
      <p:bold r:id="rId31"/>
    </p:embeddedFont>
    <p:embeddedFont>
      <p:font typeface="Twinkl ExtraBold" charset="0"/>
      <p:bold r:id="rId32"/>
    </p:embeddedFont>
    <p:embeddedFont>
      <p:font typeface="MS PGothic" panose="020B0600070205080204" pitchFamily="34" charset="-128"/>
      <p:regular r:id="rId33"/>
    </p:embeddedFont>
    <p:embeddedFont>
      <p:font typeface="Twinkl SemiBold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8B"/>
    <a:srgbClr val="CDB5D8"/>
    <a:srgbClr val="87BD30"/>
    <a:srgbClr val="D81D32"/>
    <a:srgbClr val="AFDEF8"/>
    <a:srgbClr val="EEBCD9"/>
    <a:srgbClr val="FAB001"/>
    <a:srgbClr val="E9C501"/>
    <a:srgbClr val="FFE101"/>
    <a:srgbClr val="699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7-46E1-AAFB-F5CEABE225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7-46E1-AAFB-F5CEABE225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7-46E1-AAFB-F5CEABE225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7-46E1-AAFB-F5CEABE22560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2BC7-46E1-AAFB-F5CEABE2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C-47F1-915D-08D76935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C-47F1-915D-08D76935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C-47F1-915D-08D76935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C-47F1-915D-08D76935FA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C-47F1-915D-08D76935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503239" y="512764"/>
            <a:ext cx="8137524" cy="5798230"/>
          </a:xfrm>
          <a:prstGeom prst="roundRect">
            <a:avLst>
              <a:gd name="adj" fmla="val 2326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One sentence must use a past tense verb and one must use a present tense verb. For example: All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ride</a:t>
            </a:r>
            <a:r>
              <a:rPr lang="en-GB" altLang="en-US" sz="1600" dirty="0">
                <a:solidFill>
                  <a:schemeClr val="tx1"/>
                </a:solidFill>
              </a:rPr>
              <a:t> on the broom.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fell</a:t>
            </a:r>
            <a:r>
              <a:rPr lang="en-GB" altLang="en-US" sz="1600" dirty="0">
                <a:solidFill>
                  <a:schemeClr val="tx1"/>
                </a:solidFill>
              </a:rPr>
              <a:t> off the broom.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05309"/>
            <a:ext cx="2346473" cy="2264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9" y="1965532"/>
            <a:ext cx="3948571" cy="238337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1173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Maya caught the bus to school yesterday.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past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school the Maya bus yesterday. caught to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36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Dad cooks delicious spaghetti </a:t>
            </a:r>
            <a:r>
              <a:rPr lang="en-GB" altLang="en-US" dirty="0" err="1">
                <a:solidFill>
                  <a:schemeClr val="tx1"/>
                </a:solidFill>
              </a:rPr>
              <a:t>bolognese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present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err="1">
                <a:solidFill>
                  <a:srgbClr val="87BD30"/>
                </a:solidFill>
                <a:latin typeface="Twinkl" pitchFamily="50" charset="0"/>
              </a:rPr>
              <a:t>bolognese</a:t>
            </a: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. cooks Dad delicious spaghetti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258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8" name="Picture 9" descr="Andersen's bday party 09 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7681"/>
          <a:stretch/>
        </p:blipFill>
        <p:spPr bwMode="auto">
          <a:xfrm>
            <a:off x="755650" y="1743342"/>
            <a:ext cx="3611251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7-04-03 at 16.23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6"/>
          <a:stretch/>
        </p:blipFill>
        <p:spPr bwMode="auto">
          <a:xfrm>
            <a:off x="4794191" y="1743342"/>
            <a:ext cx="3594159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48897" y="2542441"/>
            <a:ext cx="1046206" cy="856735"/>
          </a:xfrm>
          <a:prstGeom prst="rightArrow">
            <a:avLst/>
          </a:prstGeom>
          <a:solidFill>
            <a:srgbClr val="E4007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ow answer"/>
          <p:cNvSpPr/>
          <p:nvPr/>
        </p:nvSpPr>
        <p:spPr>
          <a:xfrm>
            <a:off x="755650" y="4871943"/>
            <a:ext cx="1443853" cy="1257395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4871943"/>
            <a:ext cx="6188847" cy="125739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One sentence must use a past tense verb and one must use a present tense verb. For example: The children </a:t>
            </a:r>
            <a:r>
              <a:rPr lang="en-GB" altLang="en-US" b="1" dirty="0">
                <a:solidFill>
                  <a:schemeClr val="tx1"/>
                </a:solidFill>
              </a:rPr>
              <a:t>were </a:t>
            </a:r>
            <a:r>
              <a:rPr lang="en-GB" altLang="en-US" dirty="0">
                <a:solidFill>
                  <a:schemeClr val="tx1"/>
                </a:solidFill>
              </a:rPr>
              <a:t>nice and clean before the food fight. They </a:t>
            </a:r>
            <a:r>
              <a:rPr lang="en-GB" altLang="en-US" b="1" dirty="0">
                <a:solidFill>
                  <a:schemeClr val="tx1"/>
                </a:solidFill>
              </a:rPr>
              <a:t>are</a:t>
            </a:r>
            <a:r>
              <a:rPr lang="en-GB" altLang="en-US" dirty="0">
                <a:solidFill>
                  <a:schemeClr val="tx1"/>
                </a:solidFill>
              </a:rPr>
              <a:t> very dirty after the food fight. </a:t>
            </a:r>
          </a:p>
        </p:txBody>
      </p:sp>
    </p:spTree>
    <p:extLst>
      <p:ext uri="{BB962C8B-B14F-4D97-AF65-F5344CB8AC3E}">
        <p14:creationId xmlns:p14="http://schemas.microsoft.com/office/powerpoint/2010/main" val="3153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 into simple </a:t>
            </a:r>
            <a:r>
              <a:rPr lang="en-GB" altLang="en-US" b="1" dirty="0">
                <a:latin typeface="Twinkl" pitchFamily="2" charset="0"/>
              </a:rPr>
              <a:t>past</a:t>
            </a:r>
            <a:r>
              <a:rPr lang="en-GB" altLang="en-US" dirty="0">
                <a:latin typeface="Twinkl" pitchFamily="2" charset="0"/>
              </a:rPr>
              <a:t> and simple </a:t>
            </a:r>
            <a:r>
              <a:rPr lang="en-GB" altLang="en-US" b="1" dirty="0">
                <a:latin typeface="Twinkl" pitchFamily="2" charset="0"/>
              </a:rPr>
              <a:t>present</a:t>
            </a:r>
            <a:r>
              <a:rPr lang="en-GB" altLang="en-US" dirty="0">
                <a:latin typeface="Twinkl" pitchFamily="2" charset="0"/>
              </a:rPr>
              <a:t> tense? Put the simple past tense sentences into the rubbish bin and the simple present tense sentences into the treasure chest.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 and the rubbish bin?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3555" y="165999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Past Tense</a:t>
            </a:r>
          </a:p>
        </p:txBody>
      </p:sp>
      <p:sp>
        <p:nvSpPr>
          <p:cNvPr id="6" name="Emily solved the puzzle."/>
          <p:cNvSpPr/>
          <p:nvPr/>
        </p:nvSpPr>
        <p:spPr>
          <a:xfrm>
            <a:off x="755650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solved the puzzle.</a:t>
            </a:r>
          </a:p>
        </p:txBody>
      </p:sp>
      <p:sp>
        <p:nvSpPr>
          <p:cNvPr id="8" name="She plays the trombone."/>
          <p:cNvSpPr/>
          <p:nvPr/>
        </p:nvSpPr>
        <p:spPr>
          <a:xfrm>
            <a:off x="2390275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plays the trombone.</a:t>
            </a:r>
          </a:p>
        </p:txBody>
      </p:sp>
      <p:sp>
        <p:nvSpPr>
          <p:cNvPr id="9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He wants to go to ballet class.</a:t>
            </a:r>
          </a:p>
        </p:txBody>
      </p:sp>
      <p:sp>
        <p:nvSpPr>
          <p:cNvPr id="10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Hamza spells words easily.</a:t>
            </a:r>
          </a:p>
        </p:txBody>
      </p:sp>
      <p:sp>
        <p:nvSpPr>
          <p:cNvPr id="11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watched the parade go by.</a:t>
            </a:r>
          </a:p>
        </p:txBody>
      </p:sp>
      <p:sp>
        <p:nvSpPr>
          <p:cNvPr id="12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had fun at the fair.</a:t>
            </a:r>
          </a:p>
        </p:txBody>
      </p:sp>
    </p:spTree>
    <p:extLst>
      <p:ext uri="{BB962C8B-B14F-4D97-AF65-F5344CB8AC3E}">
        <p14:creationId xmlns:p14="http://schemas.microsoft.com/office/powerpoint/2010/main" val="3676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02518 -0.48148 " pathEditMode="relative" ptsTypes="AA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679827"/>
            <a:ext cx="763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latin typeface="Twinkl" pitchFamily="2" charset="0"/>
              </a:rPr>
              <a:t>She             to the supermarket with her mum.</a:t>
            </a:r>
          </a:p>
        </p:txBody>
      </p:sp>
      <p:sp>
        <p:nvSpPr>
          <p:cNvPr id="6" name="G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</a:t>
            </a:r>
          </a:p>
        </p:txBody>
      </p:sp>
      <p:sp>
        <p:nvSpPr>
          <p:cNvPr id="7" name="O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8" name="E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9" name="S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She </a:t>
            </a:r>
            <a:r>
              <a:rPr lang="en-GB" altLang="en-US" sz="2000" b="1" dirty="0">
                <a:solidFill>
                  <a:schemeClr val="tx1"/>
                </a:solidFill>
              </a:rPr>
              <a:t>went</a:t>
            </a:r>
            <a:r>
              <a:rPr lang="en-GB" altLang="en-US" sz="2000" dirty="0">
                <a:solidFill>
                  <a:schemeClr val="tx1"/>
                </a:solidFill>
              </a:rPr>
              <a:t> to the supermarket with her mum. </a:t>
            </a:r>
          </a:p>
        </p:txBody>
      </p:sp>
    </p:spTree>
    <p:extLst>
      <p:ext uri="{BB962C8B-B14F-4D97-AF65-F5344CB8AC3E}">
        <p14:creationId xmlns:p14="http://schemas.microsoft.com/office/powerpoint/2010/main" val="3972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</a:t>
            </a:r>
            <a:r>
              <a:rPr lang="en-GB" dirty="0" err="1">
                <a:latin typeface="Twinkl" pitchFamily="50" charset="0"/>
              </a:rPr>
              <a:t>f</a:t>
            </a:r>
            <a:r>
              <a:rPr lang="en-GB" dirty="0" err="1"/>
              <a:t>from</a:t>
            </a:r>
            <a:r>
              <a:rPr lang="en-GB" dirty="0"/>
              <a:t> simple </a:t>
            </a:r>
            <a:r>
              <a:rPr lang="en-GB" b="1" dirty="0"/>
              <a:t>past</a:t>
            </a:r>
            <a:r>
              <a:rPr lang="en-GB" dirty="0"/>
              <a:t> tense to simple </a:t>
            </a:r>
            <a:r>
              <a:rPr lang="en-GB" b="1" dirty="0"/>
              <a:t>present</a:t>
            </a:r>
            <a:r>
              <a:rPr lang="en-GB" dirty="0"/>
              <a:t> tense? What do</a:t>
            </a:r>
            <a:r>
              <a:rPr lang="en-GB" dirty="0">
                <a:latin typeface="Twinkl" pitchFamily="50" charset="0"/>
              </a:rPr>
              <a:t>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407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He                          to walk to the park by himself.</a:t>
            </a:r>
          </a:p>
        </p:txBody>
      </p:sp>
      <p:sp>
        <p:nvSpPr>
          <p:cNvPr id="6" name="D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7" name="E1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9" name="I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He </a:t>
            </a:r>
            <a:r>
              <a:rPr lang="en-GB" altLang="en-US" sz="2000" b="1" dirty="0">
                <a:solidFill>
                  <a:schemeClr val="tx1"/>
                </a:solidFill>
              </a:rPr>
              <a:t>decides</a:t>
            </a:r>
            <a:r>
              <a:rPr lang="en-GB" altLang="en-US" sz="2000" dirty="0">
                <a:solidFill>
                  <a:schemeClr val="tx1"/>
                </a:solidFill>
              </a:rPr>
              <a:t> to walk to the park by himself. </a:t>
            </a:r>
          </a:p>
        </p:txBody>
      </p:sp>
      <p:sp>
        <p:nvSpPr>
          <p:cNvPr id="14" name="D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5" name="E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18" name="D3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9" name="G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0" name="O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1" name="E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22" name="S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23" name="O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4" name="E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5" name="S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501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I                my favourite poem aloud.</a:t>
            </a:r>
          </a:p>
        </p:txBody>
      </p:sp>
      <p:sp>
        <p:nvSpPr>
          <p:cNvPr id="6" name="D"/>
          <p:cNvSpPr/>
          <p:nvPr/>
        </p:nvSpPr>
        <p:spPr>
          <a:xfrm>
            <a:off x="2259325" y="2700415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</a:t>
            </a:r>
          </a:p>
        </p:txBody>
      </p:sp>
      <p:sp>
        <p:nvSpPr>
          <p:cNvPr id="7" name="E1"/>
          <p:cNvSpPr/>
          <p:nvPr/>
        </p:nvSpPr>
        <p:spPr>
          <a:xfrm>
            <a:off x="2627002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935885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9" name="I"/>
          <p:cNvSpPr/>
          <p:nvPr/>
        </p:nvSpPr>
        <p:spPr>
          <a:xfrm>
            <a:off x="3244768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I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 my favourite poem out loud. Some verbs, like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, change their pronunciation but not their spelling when they change from present to past tense.</a:t>
            </a:r>
          </a:p>
        </p:txBody>
      </p:sp>
    </p:spTree>
    <p:extLst>
      <p:ext uri="{BB962C8B-B14F-4D97-AF65-F5344CB8AC3E}">
        <p14:creationId xmlns:p14="http://schemas.microsoft.com/office/powerpoint/2010/main" val="1837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Which verb would you choose to make these into simple </a:t>
            </a:r>
            <a:r>
              <a:rPr lang="en-GB" altLang="en-US" sz="2400" b="1" dirty="0">
                <a:latin typeface="Twinkl" pitchFamily="2" charset="0"/>
              </a:rPr>
              <a:t>past</a:t>
            </a:r>
            <a:r>
              <a:rPr lang="en-GB" altLang="en-US" sz="2400" dirty="0">
                <a:latin typeface="Twinkl" pitchFamily="2" charset="0"/>
              </a:rPr>
              <a:t> tense sentences?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3361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my pet puppy to school.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brought"/>
          <p:cNvSpPr/>
          <p:nvPr/>
        </p:nvSpPr>
        <p:spPr>
          <a:xfrm>
            <a:off x="5753541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bring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08307" y="1704711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Sentence</a:t>
            </a:r>
            <a:endParaRPr lang="en-US" altLang="en-US" sz="1200" b="1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80671" y="1704711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Which Verb? (click)</a:t>
            </a:r>
            <a:endParaRPr lang="en-US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2945744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My puppy  </a:t>
            </a:r>
            <a:r>
              <a:rPr lang="en-GB" altLang="en-US" u="sng">
                <a:solidFill>
                  <a:schemeClr val="tx1"/>
                </a:solidFill>
                <a:latin typeface="Twinkl" pitchFamily="2" charset="0"/>
              </a:rPr>
              <a:t>            </a:t>
            </a: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 the teacher!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it"/>
          <p:cNvSpPr/>
          <p:nvPr/>
        </p:nvSpPr>
        <p:spPr>
          <a:xfrm>
            <a:off x="5753541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2" name="bites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3678127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teacher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with my mum and dad.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met"/>
          <p:cNvSpPr/>
          <p:nvPr/>
        </p:nvSpPr>
        <p:spPr>
          <a:xfrm>
            <a:off x="7111136" y="3678127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meets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bring 2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bites 2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meets 2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brought 2"/>
          <p:cNvSpPr/>
          <p:nvPr/>
        </p:nvSpPr>
        <p:spPr>
          <a:xfrm>
            <a:off x="5753540" y="2213361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bit 2"/>
          <p:cNvSpPr/>
          <p:nvPr/>
        </p:nvSpPr>
        <p:spPr>
          <a:xfrm>
            <a:off x="5753540" y="2945744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met 2"/>
          <p:cNvSpPr/>
          <p:nvPr/>
        </p:nvSpPr>
        <p:spPr>
          <a:xfrm>
            <a:off x="7111137" y="3678127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show answer"/>
          <p:cNvSpPr/>
          <p:nvPr/>
        </p:nvSpPr>
        <p:spPr>
          <a:xfrm>
            <a:off x="6944496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5650" y="2213360"/>
            <a:ext cx="4917507" cy="2088609"/>
            <a:chOff x="2286792" y="4004216"/>
            <a:chExt cx="4917507" cy="2088609"/>
          </a:xfrm>
        </p:grpSpPr>
        <p:sp>
          <p:nvSpPr>
            <p:cNvPr id="32" name="Rectangle 31"/>
            <p:cNvSpPr/>
            <p:nvPr/>
          </p:nvSpPr>
          <p:spPr>
            <a:xfrm>
              <a:off x="2286792" y="4004216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I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brought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my pet puppy to school.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792" y="4736599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My puppy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bit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the teacher!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792" y="5468982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The teacher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met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with my mum and dad.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230168"/>
            <a:ext cx="1457664" cy="1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Split into two teams. Take it in turns to click on </a:t>
            </a:r>
            <a:r>
              <a:rPr lang="en-GB" altLang="en-US" b="1" dirty="0">
                <a:latin typeface="Twinkl" pitchFamily="2" charset="0"/>
              </a:rPr>
              <a:t>two </a:t>
            </a:r>
            <a:r>
              <a:rPr lang="en-GB" altLang="en-US" dirty="0">
                <a:latin typeface="Twinkl" pitchFamily="2" charset="0"/>
              </a:rPr>
              <a:t>cards. If you find the same sentence written in simple past tense and simple present tense then you score a point for your team. Whichever team has found the most pairs at the end of the game wins.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15963" y="5770563"/>
            <a:ext cx="7772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tx1"/>
                </a:solidFill>
              </a:rPr>
              <a:t>(Click the cards again to turn them back over if the words are not all found in that turn.)</a:t>
            </a:r>
          </a:p>
        </p:txBody>
      </p:sp>
      <p:sp>
        <p:nvSpPr>
          <p:cNvPr id="44" name="hike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went up the stairs to my bedroom.</a:t>
            </a:r>
          </a:p>
        </p:txBody>
      </p:sp>
      <p:sp>
        <p:nvSpPr>
          <p:cNvPr id="45" name="shining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forgets to buy the flour.</a:t>
            </a:r>
          </a:p>
        </p:txBody>
      </p:sp>
      <p:sp>
        <p:nvSpPr>
          <p:cNvPr id="46" name="scaring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left his friend’s house in a sulk.</a:t>
            </a:r>
          </a:p>
        </p:txBody>
      </p:sp>
      <p:sp>
        <p:nvSpPr>
          <p:cNvPr id="47" name="hiker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 football cards.</a:t>
            </a:r>
          </a:p>
        </p:txBody>
      </p:sp>
      <p:sp>
        <p:nvSpPr>
          <p:cNvPr id="48" name="nice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is in a fantastic mood today.</a:t>
            </a:r>
          </a:p>
        </p:txBody>
      </p:sp>
      <p:sp>
        <p:nvSpPr>
          <p:cNvPr id="49" name="hiked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go up the stairs to my bedroom.</a:t>
            </a:r>
          </a:p>
        </p:txBody>
      </p:sp>
      <p:sp>
        <p:nvSpPr>
          <p:cNvPr id="50" name="shiny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collected football cards.</a:t>
            </a:r>
          </a:p>
        </p:txBody>
      </p:sp>
      <p:sp>
        <p:nvSpPr>
          <p:cNvPr id="51" name="nicest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was in a fantastic mood today.</a:t>
            </a:r>
          </a:p>
        </p:txBody>
      </p:sp>
      <p:sp>
        <p:nvSpPr>
          <p:cNvPr id="52" name="shine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brought me cookies every day.</a:t>
            </a:r>
          </a:p>
        </p:txBody>
      </p:sp>
      <p:sp>
        <p:nvSpPr>
          <p:cNvPr id="53" name="nicer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bring me cookies every day.</a:t>
            </a:r>
          </a:p>
        </p:txBody>
      </p:sp>
      <p:sp>
        <p:nvSpPr>
          <p:cNvPr id="54" name="scare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forgot to buy the flour.</a:t>
            </a:r>
          </a:p>
        </p:txBody>
      </p:sp>
      <p:sp>
        <p:nvSpPr>
          <p:cNvPr id="55" name="scary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leaves his friend’s house in a sulk.</a:t>
            </a:r>
          </a:p>
        </p:txBody>
      </p:sp>
      <p:sp>
        <p:nvSpPr>
          <p:cNvPr id="56" name="1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7" name="2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8" name="3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9" name="4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0" name="5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1" name="6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2" name="7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3" name="8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4" name="9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5" name="10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6" name="11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7" name="12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838443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" y="1942071"/>
            <a:ext cx="910017" cy="203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9" y="2255109"/>
            <a:ext cx="1236887" cy="20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6" y="2255109"/>
            <a:ext cx="3358704" cy="19554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6766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5041557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ysClr val="windowText" lastClr="000000"/>
                </a:solidFill>
              </a:rPr>
              <a:t>One sentence must use a past tense verb and one must use a present tense verb. For example: Children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played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old-fashioned toys in the past. We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toys that are more modern now.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808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 ______ to bring my P.E. kit to school so I can’t do P.E.</a:t>
            </a:r>
          </a:p>
        </p:txBody>
      </p:sp>
      <p:grpSp>
        <p:nvGrpSpPr>
          <p:cNvPr id="30" name="K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F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3" name="T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4" name="R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5" name="G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‘forgot’. This sentence is written in simple past tense.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1193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3930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7741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08170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389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7703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800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50226 0.38218 " pathEditMode="relative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63 L 0.32118 0.37848 " pathEditMode="relative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46 L 0.13611 0.37709 " pathEditMode="relative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4305 0.37963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7 L 0.63177 0.20254 " pathEditMode="relative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417 L 0.42535 0.21134 " pathEditMode="relative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1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788081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The roses in my garden ____.</a:t>
            </a:r>
          </a:p>
        </p:txBody>
      </p:sp>
      <p:grpSp>
        <p:nvGrpSpPr>
          <p:cNvPr id="30" name="T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W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3" name="H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4" name="G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F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8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‘grow’. This sentence is written in simple present tense.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4434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79998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07262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60717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209 L -0.03298 0.37801 " pathEditMode="relative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0.64288 0.20486 " pathEditMode="relative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50868 0.3757 " pathEditMode="relative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09 L 0.32482 0.37454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1" grpId="0"/>
      <p:bldP spid="50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648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When the witch cast a spell on him, he ______ a slimy frog.</a:t>
            </a:r>
          </a:p>
        </p:txBody>
      </p:sp>
      <p:grpSp>
        <p:nvGrpSpPr>
          <p:cNvPr id="30" name="A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1" name="W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2" name="E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3" name="M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E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C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‘became’. This sentence is written in simple past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Incorrect"/>
          <p:cNvSpPr/>
          <p:nvPr/>
        </p:nvSpPr>
        <p:spPr>
          <a:xfrm>
            <a:off x="3049256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5633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714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351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3955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9468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421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5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81 L 0.21129 0.20393 " pathEditMode="relative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L 0.63177 0.19884 " pathEditMode="relative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62 L -0.04027 0.38704 " pathEditMode="relative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09 L 0.13611 0.37338 " pathEditMode="relative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93 L 0.32014 0.37593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24 L 0.68351 0.38056 " pathEditMode="relative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9" grpId="0" animBg="1"/>
      <p:bldP spid="49" grpId="1" animBg="1"/>
      <p:bldP spid="42" grpId="0"/>
      <p:bldP spid="45" grpId="0"/>
      <p:bldP spid="4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18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This is my party so I get to ______ the party games that we play!</a:t>
            </a:r>
          </a:p>
        </p:txBody>
      </p:sp>
      <p:grpSp>
        <p:nvGrpSpPr>
          <p:cNvPr id="30" name="H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S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3" name="R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4" name="C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5" name="L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‘choose’. This sentence is written in simple present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38588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6662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8953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255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157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97588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3814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93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1 L 0.50504 0.38218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93 L 0.68698 0.38334 " pathEditMode="relative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32396 0.3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3836 0.38473 " pathEditMode="relative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417 L 0.42535 0.21134 " pathEditMode="relative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21511 0.21389 " pathEditMode="relative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42" grpId="1" animBg="1"/>
      <p:bldP spid="45" grpId="0" animBg="1"/>
      <p:bldP spid="45" grpId="1" animBg="1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031" y="184120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Mandeep _____ her leg so she can’t take part in the race.</a:t>
            </a:r>
          </a:p>
        </p:txBody>
      </p:sp>
      <p:grpSp>
        <p:nvGrpSpPr>
          <p:cNvPr id="30" name="S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F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2" name="D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3" name="K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‘broke’. This sentence is written in simple present tense.</a:t>
            </a:r>
          </a:p>
        </p:txBody>
      </p:sp>
      <p:grpSp>
        <p:nvGrpSpPr>
          <p:cNvPr id="38" name="T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32783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1021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1020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18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9802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740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6537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9491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83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24 L 0.14184 0.378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-0.03472 0.37477 " pathEditMode="relative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3924 0.20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556 L 0.42257 0.20509 " pathEditMode="relative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85 L 0.21129 0.19884 " pathEditMode="relative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2" grpId="0"/>
      <p:bldP spid="49" grpId="0"/>
      <p:bldP spid="50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5650" y="3666052"/>
            <a:ext cx="4072724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3667077"/>
            <a:ext cx="4072724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783644"/>
            <a:ext cx="7632700" cy="106873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sentences written in the simple </a:t>
            </a:r>
            <a:r>
              <a:rPr lang="en-GB" altLang="en-US" sz="2000" b="1" dirty="0">
                <a:latin typeface="Twinkl" pitchFamily="2" charset="0"/>
              </a:rPr>
              <a:t>past</a:t>
            </a:r>
            <a:r>
              <a:rPr lang="en-GB" altLang="en-US" sz="2000" dirty="0">
                <a:latin typeface="Twinkl" pitchFamily="2" charset="0"/>
              </a:rPr>
              <a:t> or </a:t>
            </a:r>
            <a:r>
              <a:rPr lang="en-GB" altLang="en-US" sz="2000" b="1" dirty="0">
                <a:latin typeface="Twinkl" pitchFamily="2" charset="0"/>
              </a:rPr>
              <a:t>present</a:t>
            </a:r>
            <a:r>
              <a:rPr lang="en-GB" altLang="en-US" sz="2000" dirty="0">
                <a:latin typeface="Twinkl" pitchFamily="2" charset="0"/>
              </a:rPr>
              <a:t> tense? Click the old book or the modern robot to choose which you think it is. How do you know?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338978"/>
            <a:ext cx="381635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ride my bike around the field.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926" y="3729571"/>
            <a:ext cx="4012903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I knew the answer to the question. </a:t>
            </a:r>
          </a:p>
        </p:txBody>
      </p:sp>
      <p:grpSp>
        <p:nvGrpSpPr>
          <p:cNvPr id="12" name="Past 1"/>
          <p:cNvGrpSpPr/>
          <p:nvPr/>
        </p:nvGrpSpPr>
        <p:grpSpPr>
          <a:xfrm>
            <a:off x="5582962" y="2184295"/>
            <a:ext cx="1479580" cy="934869"/>
            <a:chOff x="5398086" y="2184295"/>
            <a:chExt cx="1479580" cy="9348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1" name="Present 1"/>
          <p:cNvGrpSpPr/>
          <p:nvPr/>
        </p:nvGrpSpPr>
        <p:grpSpPr>
          <a:xfrm>
            <a:off x="7281017" y="1948148"/>
            <a:ext cx="1107333" cy="1236864"/>
            <a:chOff x="7281017" y="1918228"/>
            <a:chExt cx="1107333" cy="1236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3" name="Past 2"/>
          <p:cNvGrpSpPr/>
          <p:nvPr/>
        </p:nvGrpSpPr>
        <p:grpSpPr>
          <a:xfrm>
            <a:off x="5582962" y="3488728"/>
            <a:ext cx="1479580" cy="934869"/>
            <a:chOff x="5398086" y="2184295"/>
            <a:chExt cx="1479580" cy="9348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6" name="present 2"/>
          <p:cNvGrpSpPr/>
          <p:nvPr/>
        </p:nvGrpSpPr>
        <p:grpSpPr>
          <a:xfrm>
            <a:off x="7281017" y="3337730"/>
            <a:ext cx="1107333" cy="1236864"/>
            <a:chOff x="7281017" y="1918228"/>
            <a:chExt cx="1107333" cy="12368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9" name="past 3"/>
          <p:cNvGrpSpPr/>
          <p:nvPr/>
        </p:nvGrpSpPr>
        <p:grpSpPr>
          <a:xfrm>
            <a:off x="5582962" y="4818133"/>
            <a:ext cx="1479580" cy="934869"/>
            <a:chOff x="5398086" y="2184295"/>
            <a:chExt cx="1479580" cy="9348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22" name="present 3"/>
          <p:cNvGrpSpPr/>
          <p:nvPr/>
        </p:nvGrpSpPr>
        <p:grpSpPr>
          <a:xfrm>
            <a:off x="7281017" y="4667135"/>
            <a:ext cx="1107333" cy="1236864"/>
            <a:chOff x="7281017" y="1918228"/>
            <a:chExt cx="1107333" cy="12368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55650" y="4931939"/>
            <a:ext cx="4421152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5650" y="4930914"/>
            <a:ext cx="4421152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6926" y="4999154"/>
            <a:ext cx="4421152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wear my sunglasses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41046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8" grpId="1" animBg="1"/>
      <p:bldP spid="26" grpId="0" animBg="1"/>
      <p:bldP spid="25" grpId="0" animBg="1"/>
      <p:bldP spid="25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49" y="765175"/>
            <a:ext cx="769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in the tense selected by the second spinner. 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tenses!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57343941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66248578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text"/>
          <p:cNvGrpSpPr/>
          <p:nvPr/>
        </p:nvGrpSpPr>
        <p:grpSpPr>
          <a:xfrm>
            <a:off x="1166150" y="2846022"/>
            <a:ext cx="6568600" cy="1893738"/>
            <a:chOff x="1166150" y="2846022"/>
            <a:chExt cx="6568600" cy="1893738"/>
          </a:xfrm>
        </p:grpSpPr>
        <p:sp>
          <p:nvSpPr>
            <p:cNvPr id="18" name="TextBox 17"/>
            <p:cNvSpPr txBox="1"/>
            <p:nvPr/>
          </p:nvSpPr>
          <p:spPr>
            <a:xfrm>
              <a:off x="1166151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ice cream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1019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birthdays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360" y="3504960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brothers and</a:t>
              </a:r>
              <a:br>
                <a:rPr lang="en-GB" b="1" dirty="0"/>
              </a:br>
              <a:r>
                <a:rPr lang="en-GB" b="1" dirty="0"/>
                <a:t>sisters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150" y="372810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where you live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869" y="2846023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 present tense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1965" y="2846022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</a:t>
              </a:r>
              <a:br>
                <a:rPr lang="en-GB" b="1" dirty="0"/>
              </a:br>
              <a:r>
                <a:rPr lang="en-GB" b="1" dirty="0"/>
                <a:t>past</a:t>
              </a:r>
              <a:br>
                <a:rPr lang="en-GB" b="1" dirty="0"/>
              </a:br>
              <a:r>
                <a:rPr lang="en-GB" b="1" dirty="0"/>
                <a:t>tense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42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29" name="Right Arrow 28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28" name="Right Arrow 27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spin 2a"/>
          <p:cNvGrpSpPr/>
          <p:nvPr/>
        </p:nvGrpSpPr>
        <p:grpSpPr>
          <a:xfrm>
            <a:off x="780854" y="1860399"/>
            <a:ext cx="4511422" cy="1247345"/>
            <a:chOff x="780854" y="1860399"/>
            <a:chExt cx="4511422" cy="1247345"/>
          </a:xfrm>
        </p:grpSpPr>
        <p:sp>
          <p:nvSpPr>
            <p:cNvPr id="25" name="Right Arrow 24"/>
            <p:cNvSpPr/>
            <p:nvPr/>
          </p:nvSpPr>
          <p:spPr>
            <a:xfrm rot="2661494">
              <a:off x="780854" y="18603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 rot="12600000" flipH="1" flipV="1">
              <a:off x="437787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7" name="Right Arrow 26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35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36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7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49" y="4948250"/>
            <a:ext cx="739783" cy="112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4" y="1588898"/>
            <a:ext cx="807805" cy="67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2" y="5241182"/>
            <a:ext cx="1057177" cy="9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56" y="4861608"/>
            <a:ext cx="1211655" cy="12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1468</Words>
  <Application>Microsoft Office PowerPoint</Application>
  <PresentationFormat>On-screen Show (4:3)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Twinkl</vt:lpstr>
      <vt:lpstr>Calibri</vt:lpstr>
      <vt:lpstr>Sassoon Infant Rg</vt:lpstr>
      <vt:lpstr>Twinkl ExtraBold</vt:lpstr>
      <vt:lpstr>MS PGothic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HP</cp:lastModifiedBy>
  <cp:revision>43</cp:revision>
  <dcterms:created xsi:type="dcterms:W3CDTF">2017-04-10T07:58:53Z</dcterms:created>
  <dcterms:modified xsi:type="dcterms:W3CDTF">2020-04-05T08:10:18Z</dcterms:modified>
</cp:coreProperties>
</file>